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7" r:id="rId5"/>
    <p:sldId id="262" r:id="rId6"/>
    <p:sldId id="266" r:id="rId7"/>
    <p:sldId id="259" r:id="rId8"/>
    <p:sldId id="301" r:id="rId9"/>
    <p:sldId id="302" r:id="rId10"/>
    <p:sldId id="308" r:id="rId11"/>
    <p:sldId id="264" r:id="rId12"/>
    <p:sldId id="305" r:id="rId13"/>
    <p:sldId id="304" r:id="rId14"/>
    <p:sldId id="273" r:id="rId15"/>
    <p:sldId id="274" r:id="rId16"/>
    <p:sldId id="307" r:id="rId17"/>
    <p:sldId id="276" r:id="rId18"/>
    <p:sldId id="278" r:id="rId19"/>
    <p:sldId id="279" r:id="rId20"/>
    <p:sldId id="267"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261" r:id="rId41"/>
    <p:sldId id="30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2864"/>
    <a:srgbClr val="2439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3" autoAdjust="0"/>
    <p:restoredTop sz="96327"/>
  </p:normalViewPr>
  <p:slideViewPr>
    <p:cSldViewPr snapToGrid="0" snapToObjects="1">
      <p:cViewPr varScale="1">
        <p:scale>
          <a:sx n="107" d="100"/>
          <a:sy n="107" d="100"/>
        </p:scale>
        <p:origin x="14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D984-129C-8443-BCC5-A3C49E2B9A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2A428E-8AC4-FC4A-9503-B47B41D87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33EC2C-C3FA-C848-916A-90BD421010D6}"/>
              </a:ext>
            </a:extLst>
          </p:cNvPr>
          <p:cNvSpPr>
            <a:spLocks noGrp="1"/>
          </p:cNvSpPr>
          <p:nvPr>
            <p:ph type="dt" sz="half" idx="10"/>
          </p:nvPr>
        </p:nvSpPr>
        <p:spPr/>
        <p:txBody>
          <a:bodyPr/>
          <a:lstStyle/>
          <a:p>
            <a:fld id="{DC3F4627-80F2-E549-9A5E-391551AE6C83}" type="datetimeFigureOut">
              <a:rPr lang="en-US" smtClean="0"/>
              <a:t>11/6/2020</a:t>
            </a:fld>
            <a:endParaRPr lang="en-US"/>
          </a:p>
        </p:txBody>
      </p:sp>
      <p:sp>
        <p:nvSpPr>
          <p:cNvPr id="5" name="Footer Placeholder 4">
            <a:extLst>
              <a:ext uri="{FF2B5EF4-FFF2-40B4-BE49-F238E27FC236}">
                <a16:creationId xmlns:a16="http://schemas.microsoft.com/office/drawing/2014/main" id="{BB1B926B-58E0-0744-B9CC-EC069E0C9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E3B06-C46F-9943-8B78-6D1DD8A592C4}"/>
              </a:ext>
            </a:extLst>
          </p:cNvPr>
          <p:cNvSpPr>
            <a:spLocks noGrp="1"/>
          </p:cNvSpPr>
          <p:nvPr>
            <p:ph type="sldNum" sz="quarter" idx="12"/>
          </p:nvPr>
        </p:nvSpPr>
        <p:spPr/>
        <p:txBody>
          <a:body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CACA74C6-A6F4-924F-96A9-50C9BFE0FD50}"/>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663211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F1E4-B1D3-7846-A146-498ACAD27F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CAC9EF-C384-EA40-9888-E371E07F20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5C6B1-3EB6-EF4B-9DF1-73C204AD6D70}"/>
              </a:ext>
            </a:extLst>
          </p:cNvPr>
          <p:cNvSpPr>
            <a:spLocks noGrp="1"/>
          </p:cNvSpPr>
          <p:nvPr>
            <p:ph type="dt" sz="half" idx="10"/>
          </p:nvPr>
        </p:nvSpPr>
        <p:spPr/>
        <p:txBody>
          <a:bodyPr/>
          <a:lstStyle/>
          <a:p>
            <a:fld id="{DC3F4627-80F2-E549-9A5E-391551AE6C83}" type="datetimeFigureOut">
              <a:rPr lang="en-US" smtClean="0"/>
              <a:t>11/6/2020</a:t>
            </a:fld>
            <a:endParaRPr lang="en-US"/>
          </a:p>
        </p:txBody>
      </p:sp>
      <p:sp>
        <p:nvSpPr>
          <p:cNvPr id="5" name="Footer Placeholder 4">
            <a:extLst>
              <a:ext uri="{FF2B5EF4-FFF2-40B4-BE49-F238E27FC236}">
                <a16:creationId xmlns:a16="http://schemas.microsoft.com/office/drawing/2014/main" id="{23C5EC89-34AC-AF4F-B39E-FDCC44E01A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E02AF-8085-5D47-8432-97FFFD1D8328}"/>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403029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C0B49C-ED42-D148-8569-D3DF5CFC3E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6984F0-1E36-804F-B123-4E8EB19DD2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AF05C-CD8D-6847-AC47-165F9CFE90F5}"/>
              </a:ext>
            </a:extLst>
          </p:cNvPr>
          <p:cNvSpPr>
            <a:spLocks noGrp="1"/>
          </p:cNvSpPr>
          <p:nvPr>
            <p:ph type="dt" sz="half" idx="10"/>
          </p:nvPr>
        </p:nvSpPr>
        <p:spPr/>
        <p:txBody>
          <a:bodyPr/>
          <a:lstStyle/>
          <a:p>
            <a:fld id="{DC3F4627-80F2-E549-9A5E-391551AE6C83}" type="datetimeFigureOut">
              <a:rPr lang="en-US" smtClean="0"/>
              <a:t>11/6/2020</a:t>
            </a:fld>
            <a:endParaRPr lang="en-US"/>
          </a:p>
        </p:txBody>
      </p:sp>
      <p:sp>
        <p:nvSpPr>
          <p:cNvPr id="5" name="Footer Placeholder 4">
            <a:extLst>
              <a:ext uri="{FF2B5EF4-FFF2-40B4-BE49-F238E27FC236}">
                <a16:creationId xmlns:a16="http://schemas.microsoft.com/office/drawing/2014/main" id="{3B663478-9AEC-3D4D-8062-FB179AF7A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67012C-753D-1444-A50D-4CAB6CEF4793}"/>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099292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6225F-2209-9A42-B3D1-C24BC05105F7}"/>
              </a:ext>
            </a:extLst>
          </p:cNvPr>
          <p:cNvSpPr>
            <a:spLocks noGrp="1"/>
          </p:cNvSpPr>
          <p:nvPr>
            <p:ph type="title" hasCustomPrompt="1"/>
          </p:nvPr>
        </p:nvSpPr>
        <p:spPr>
          <a:xfrm>
            <a:off x="838200" y="681037"/>
            <a:ext cx="10515600" cy="584901"/>
          </a:xfrm>
        </p:spPr>
        <p:txBody>
          <a:bodyPr/>
          <a:lstStyle>
            <a:lvl1pPr>
              <a:defRPr sz="2800" b="1" i="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DC24808-4688-104D-81D3-5E1C1CAEC206}"/>
              </a:ext>
            </a:extLst>
          </p:cNvPr>
          <p:cNvSpPr>
            <a:spLocks noGrp="1"/>
          </p:cNvSpPr>
          <p:nvPr>
            <p:ph idx="1"/>
          </p:nvPr>
        </p:nvSpPr>
        <p:spPr/>
        <p:txBody>
          <a:bodyPr>
            <a:normAutofit/>
          </a:bodyPr>
          <a:lstStyle>
            <a:lvl1pPr>
              <a:defRPr sz="1400">
                <a:latin typeface="Roboto" panose="02000000000000000000" pitchFamily="2" charset="0"/>
                <a:ea typeface="Roboto" panose="02000000000000000000" pitchFamily="2" charset="0"/>
                <a:cs typeface="Roboto" panose="02000000000000000000" pitchFamily="2" charset="0"/>
              </a:defRPr>
            </a:lvl1pPr>
            <a:lvl2pPr>
              <a:defRPr sz="1400">
                <a:latin typeface="Roboto" panose="02000000000000000000" pitchFamily="2" charset="0"/>
                <a:ea typeface="Roboto" panose="02000000000000000000" pitchFamily="2" charset="0"/>
                <a:cs typeface="Roboto" panose="02000000000000000000" pitchFamily="2" charset="0"/>
              </a:defRPr>
            </a:lvl2pPr>
            <a:lvl3pPr>
              <a:defRPr sz="1400">
                <a:latin typeface="Roboto" panose="02000000000000000000" pitchFamily="2" charset="0"/>
                <a:ea typeface="Roboto" panose="02000000000000000000" pitchFamily="2" charset="0"/>
                <a:cs typeface="Roboto" panose="02000000000000000000" pitchFamily="2" charset="0"/>
              </a:defRPr>
            </a:lvl3pPr>
            <a:lvl4pPr>
              <a:defRPr sz="1400">
                <a:latin typeface="Roboto" panose="02000000000000000000" pitchFamily="2" charset="0"/>
                <a:ea typeface="Roboto" panose="02000000000000000000" pitchFamily="2" charset="0"/>
                <a:cs typeface="Roboto" panose="02000000000000000000" pitchFamily="2" charset="0"/>
              </a:defRPr>
            </a:lvl4pPr>
            <a:lvl5pPr>
              <a:defRPr sz="1400">
                <a:latin typeface="Roboto" panose="02000000000000000000" pitchFamily="2" charset="0"/>
                <a:ea typeface="Roboto" panose="02000000000000000000" pitchFamily="2" charset="0"/>
                <a:cs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FF8AED-FDDE-DE4A-A2F2-8174E8B816FF}"/>
              </a:ext>
            </a:extLst>
          </p:cNvPr>
          <p:cNvSpPr>
            <a:spLocks noGrp="1"/>
          </p:cNvSpPr>
          <p:nvPr>
            <p:ph type="dt" sz="half" idx="10"/>
          </p:nvPr>
        </p:nvSpPr>
        <p:spPr/>
        <p:txBody>
          <a:bodyPr/>
          <a:lstStyle/>
          <a:p>
            <a:fld id="{DC3F4627-80F2-E549-9A5E-391551AE6C83}" type="datetimeFigureOut">
              <a:rPr lang="en-US" smtClean="0"/>
              <a:t>11/6/2020</a:t>
            </a:fld>
            <a:endParaRPr lang="en-US"/>
          </a:p>
        </p:txBody>
      </p:sp>
      <p:sp>
        <p:nvSpPr>
          <p:cNvPr id="5" name="Footer Placeholder 4">
            <a:extLst>
              <a:ext uri="{FF2B5EF4-FFF2-40B4-BE49-F238E27FC236}">
                <a16:creationId xmlns:a16="http://schemas.microsoft.com/office/drawing/2014/main" id="{4704D173-745B-834D-8C2C-74108D66F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6226AB-4014-D54E-8F54-FC63D77B0CF0}"/>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53992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358BC-6B8F-3D4D-A951-F20D7DA1C5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E46317-7060-3C47-B8A5-64E8CEBE2E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D77DFD-193A-E74B-9CB5-B60B45FC8B72}"/>
              </a:ext>
            </a:extLst>
          </p:cNvPr>
          <p:cNvSpPr>
            <a:spLocks noGrp="1"/>
          </p:cNvSpPr>
          <p:nvPr>
            <p:ph type="dt" sz="half" idx="10"/>
          </p:nvPr>
        </p:nvSpPr>
        <p:spPr/>
        <p:txBody>
          <a:bodyPr/>
          <a:lstStyle/>
          <a:p>
            <a:fld id="{DC3F4627-80F2-E549-9A5E-391551AE6C83}" type="datetimeFigureOut">
              <a:rPr lang="en-US" smtClean="0"/>
              <a:t>11/6/2020</a:t>
            </a:fld>
            <a:endParaRPr lang="en-US"/>
          </a:p>
        </p:txBody>
      </p:sp>
      <p:sp>
        <p:nvSpPr>
          <p:cNvPr id="5" name="Footer Placeholder 4">
            <a:extLst>
              <a:ext uri="{FF2B5EF4-FFF2-40B4-BE49-F238E27FC236}">
                <a16:creationId xmlns:a16="http://schemas.microsoft.com/office/drawing/2014/main" id="{BEE18A7E-6BC9-B645-8990-129F68F99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12A4D7-36FB-6447-B535-D50497088E0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546962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C0C4-4223-9140-89DD-1EBEC0863A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C7A3F-FAE6-D343-8C32-EFA6B9279C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C3D275-0AFB-E841-B58E-3DBE98600C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055743-A485-8649-A534-102AC35F46B8}"/>
              </a:ext>
            </a:extLst>
          </p:cNvPr>
          <p:cNvSpPr>
            <a:spLocks noGrp="1"/>
          </p:cNvSpPr>
          <p:nvPr>
            <p:ph type="dt" sz="half" idx="10"/>
          </p:nvPr>
        </p:nvSpPr>
        <p:spPr/>
        <p:txBody>
          <a:bodyPr/>
          <a:lstStyle/>
          <a:p>
            <a:fld id="{DC3F4627-80F2-E549-9A5E-391551AE6C83}" type="datetimeFigureOut">
              <a:rPr lang="en-US" smtClean="0"/>
              <a:t>11/6/2020</a:t>
            </a:fld>
            <a:endParaRPr lang="en-US"/>
          </a:p>
        </p:txBody>
      </p:sp>
      <p:sp>
        <p:nvSpPr>
          <p:cNvPr id="6" name="Footer Placeholder 5">
            <a:extLst>
              <a:ext uri="{FF2B5EF4-FFF2-40B4-BE49-F238E27FC236}">
                <a16:creationId xmlns:a16="http://schemas.microsoft.com/office/drawing/2014/main" id="{E4C5CFCA-9659-E743-87B5-33D33FCA4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EA9F2-929E-9D49-88E0-3D749153B5A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06978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6F50-8959-2347-8DF4-B730A49173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0C4568-BD4D-E843-A99C-7543ECD8BE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9058E3-87FB-4641-B9B1-CE63210077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CB9762-6EED-9A41-93EE-5610364EB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DFD01-60EF-B54F-9F48-7D9190D6C5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95E727-5EA6-B249-BAD4-4DF91870BAEC}"/>
              </a:ext>
            </a:extLst>
          </p:cNvPr>
          <p:cNvSpPr>
            <a:spLocks noGrp="1"/>
          </p:cNvSpPr>
          <p:nvPr>
            <p:ph type="dt" sz="half" idx="10"/>
          </p:nvPr>
        </p:nvSpPr>
        <p:spPr/>
        <p:txBody>
          <a:bodyPr/>
          <a:lstStyle/>
          <a:p>
            <a:fld id="{DC3F4627-80F2-E549-9A5E-391551AE6C83}" type="datetimeFigureOut">
              <a:rPr lang="en-US" smtClean="0"/>
              <a:t>11/6/2020</a:t>
            </a:fld>
            <a:endParaRPr lang="en-US"/>
          </a:p>
        </p:txBody>
      </p:sp>
      <p:sp>
        <p:nvSpPr>
          <p:cNvPr id="8" name="Footer Placeholder 7">
            <a:extLst>
              <a:ext uri="{FF2B5EF4-FFF2-40B4-BE49-F238E27FC236}">
                <a16:creationId xmlns:a16="http://schemas.microsoft.com/office/drawing/2014/main" id="{D93F6066-A024-D24A-A36C-7E649E6924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A1E129-4BC2-044A-B951-746AC6ECE2CF}"/>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343788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F9F7-5D95-C649-901E-2AA0350137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275A17-7A39-CF49-8A8B-110581B6CFD0}"/>
              </a:ext>
            </a:extLst>
          </p:cNvPr>
          <p:cNvSpPr>
            <a:spLocks noGrp="1"/>
          </p:cNvSpPr>
          <p:nvPr>
            <p:ph type="dt" sz="half" idx="10"/>
          </p:nvPr>
        </p:nvSpPr>
        <p:spPr/>
        <p:txBody>
          <a:bodyPr/>
          <a:lstStyle/>
          <a:p>
            <a:fld id="{DC3F4627-80F2-E549-9A5E-391551AE6C83}" type="datetimeFigureOut">
              <a:rPr lang="en-US" smtClean="0"/>
              <a:t>11/6/2020</a:t>
            </a:fld>
            <a:endParaRPr lang="en-US"/>
          </a:p>
        </p:txBody>
      </p:sp>
      <p:sp>
        <p:nvSpPr>
          <p:cNvPr id="4" name="Footer Placeholder 3">
            <a:extLst>
              <a:ext uri="{FF2B5EF4-FFF2-40B4-BE49-F238E27FC236}">
                <a16:creationId xmlns:a16="http://schemas.microsoft.com/office/drawing/2014/main" id="{DFF6BFA1-3E5C-084C-8FA2-68170DEC38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A1E2A-7C08-154E-8E6C-B89F95A6E3B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51485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B7BD1-22F5-7B4D-8BF6-A75518A408E5}"/>
              </a:ext>
            </a:extLst>
          </p:cNvPr>
          <p:cNvSpPr>
            <a:spLocks noGrp="1"/>
          </p:cNvSpPr>
          <p:nvPr>
            <p:ph type="dt" sz="half" idx="10"/>
          </p:nvPr>
        </p:nvSpPr>
        <p:spPr/>
        <p:txBody>
          <a:bodyPr/>
          <a:lstStyle/>
          <a:p>
            <a:fld id="{DC3F4627-80F2-E549-9A5E-391551AE6C83}" type="datetimeFigureOut">
              <a:rPr lang="en-US" smtClean="0"/>
              <a:t>11/6/2020</a:t>
            </a:fld>
            <a:endParaRPr lang="en-US"/>
          </a:p>
        </p:txBody>
      </p:sp>
      <p:sp>
        <p:nvSpPr>
          <p:cNvPr id="3" name="Footer Placeholder 2">
            <a:extLst>
              <a:ext uri="{FF2B5EF4-FFF2-40B4-BE49-F238E27FC236}">
                <a16:creationId xmlns:a16="http://schemas.microsoft.com/office/drawing/2014/main" id="{C083391D-831A-FD43-AEFA-88BC1631E2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EFE054-6C4F-7A44-A7DD-B899157BE6E9}"/>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722065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1C8F-1041-1549-B471-F96E2C1BAE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262823-1FC8-D84F-927E-D94E047CE5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09E544-B78D-834F-88CE-A1A480A7C8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14980B-5567-3E45-AC5B-2FDC93B7C6F8}"/>
              </a:ext>
            </a:extLst>
          </p:cNvPr>
          <p:cNvSpPr>
            <a:spLocks noGrp="1"/>
          </p:cNvSpPr>
          <p:nvPr>
            <p:ph type="dt" sz="half" idx="10"/>
          </p:nvPr>
        </p:nvSpPr>
        <p:spPr/>
        <p:txBody>
          <a:bodyPr/>
          <a:lstStyle/>
          <a:p>
            <a:fld id="{DC3F4627-80F2-E549-9A5E-391551AE6C83}" type="datetimeFigureOut">
              <a:rPr lang="en-US" smtClean="0"/>
              <a:t>11/6/2020</a:t>
            </a:fld>
            <a:endParaRPr lang="en-US"/>
          </a:p>
        </p:txBody>
      </p:sp>
      <p:sp>
        <p:nvSpPr>
          <p:cNvPr id="6" name="Footer Placeholder 5">
            <a:extLst>
              <a:ext uri="{FF2B5EF4-FFF2-40B4-BE49-F238E27FC236}">
                <a16:creationId xmlns:a16="http://schemas.microsoft.com/office/drawing/2014/main" id="{E495951E-D1C2-1D42-97D2-BB462A466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2748E-DE47-6A41-88E4-D70F3B60D206}"/>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487572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5144-6484-044C-AB18-B76B964D8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DF8955-1167-6544-9AE2-FC5B835E1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92F108-616F-C041-BD6E-4E752A5DA9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4EAA3C-23B9-8C44-B083-40145555A28D}"/>
              </a:ext>
            </a:extLst>
          </p:cNvPr>
          <p:cNvSpPr>
            <a:spLocks noGrp="1"/>
          </p:cNvSpPr>
          <p:nvPr>
            <p:ph type="dt" sz="half" idx="10"/>
          </p:nvPr>
        </p:nvSpPr>
        <p:spPr/>
        <p:txBody>
          <a:bodyPr/>
          <a:lstStyle/>
          <a:p>
            <a:fld id="{DC3F4627-80F2-E549-9A5E-391551AE6C83}" type="datetimeFigureOut">
              <a:rPr lang="en-US" smtClean="0"/>
              <a:t>11/6/2020</a:t>
            </a:fld>
            <a:endParaRPr lang="en-US"/>
          </a:p>
        </p:txBody>
      </p:sp>
      <p:sp>
        <p:nvSpPr>
          <p:cNvPr id="6" name="Footer Placeholder 5">
            <a:extLst>
              <a:ext uri="{FF2B5EF4-FFF2-40B4-BE49-F238E27FC236}">
                <a16:creationId xmlns:a16="http://schemas.microsoft.com/office/drawing/2014/main" id="{E5D4E41C-1171-A148-814C-BA93C792E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850D-B006-764D-9FE1-3D7B419F5B2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542141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926C17-E270-574B-BA18-04CAB09583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FF071-038F-4445-9681-6D8D45DDF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4FA909-5A83-7B4B-AFCB-A82F7A8AB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3F4627-80F2-E549-9A5E-391551AE6C83}" type="datetimeFigureOut">
              <a:rPr lang="en-US" smtClean="0"/>
              <a:t>11/6/2020</a:t>
            </a:fld>
            <a:endParaRPr lang="en-US"/>
          </a:p>
        </p:txBody>
      </p:sp>
      <p:sp>
        <p:nvSpPr>
          <p:cNvPr id="5" name="Footer Placeholder 4">
            <a:extLst>
              <a:ext uri="{FF2B5EF4-FFF2-40B4-BE49-F238E27FC236}">
                <a16:creationId xmlns:a16="http://schemas.microsoft.com/office/drawing/2014/main" id="{E15426F5-0640-6243-8378-6EC7BAF65D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5B3D5C-91E0-3449-BCB0-4148B3C433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9BF43E4B-80AC-4C47-AE13-F19EF72F0C22}"/>
              </a:ext>
            </a:extLst>
          </p:cNvPr>
          <p:cNvPicPr>
            <a:picLocks noChangeAspect="1"/>
          </p:cNvPicPr>
          <p:nvPr userDrawn="1"/>
        </p:nvPicPr>
        <p:blipFill>
          <a:blip r:embed="rId13"/>
          <a:srcRect/>
          <a:stretch/>
        </p:blipFill>
        <p:spPr>
          <a:xfrm>
            <a:off x="0" y="0"/>
            <a:ext cx="12192000" cy="6858000"/>
          </a:xfrm>
          <a:prstGeom prst="rect">
            <a:avLst/>
          </a:prstGeom>
        </p:spPr>
      </p:pic>
      <p:sp>
        <p:nvSpPr>
          <p:cNvPr id="8" name="MSIPCMContentMarking" descr="{&quot;HashCode&quot;:-1348403003,&quot;Placement&quot;:&quot;Footer&quot;}">
            <a:extLst>
              <a:ext uri="{FF2B5EF4-FFF2-40B4-BE49-F238E27FC236}">
                <a16:creationId xmlns:a16="http://schemas.microsoft.com/office/drawing/2014/main" id="{62779F83-4347-4387-9BB7-C2796A79F04F}"/>
              </a:ext>
            </a:extLst>
          </p:cNvPr>
          <p:cNvSpPr txBox="1"/>
          <p:nvPr userDrawn="1"/>
        </p:nvSpPr>
        <p:spPr>
          <a:xfrm>
            <a:off x="0" y="6618048"/>
            <a:ext cx="2130404" cy="239952"/>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0078D7"/>
                </a:solidFill>
                <a:latin typeface="Rockwell" panose="02060603020205020403" pitchFamily="18" charset="0"/>
              </a:rPr>
              <a:t>Information Classification: General</a:t>
            </a:r>
          </a:p>
        </p:txBody>
      </p:sp>
    </p:spTree>
    <p:extLst>
      <p:ext uri="{BB962C8B-B14F-4D97-AF65-F5344CB8AC3E}">
        <p14:creationId xmlns:p14="http://schemas.microsoft.com/office/powerpoint/2010/main" val="3591068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hyperlink" Target="https://docs.boom-core.org/en/latest/sections/intro-overview/rocket-chip.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C58B58-7BAA-3744-B8E0-DD45D5C7D10C}"/>
              </a:ext>
            </a:extLst>
          </p:cNvPr>
          <p:cNvPicPr>
            <a:picLocks noChangeAspect="1"/>
          </p:cNvPicPr>
          <p:nvPr/>
        </p:nvPicPr>
        <p:blipFill>
          <a:blip r:embed="rId2"/>
          <a:src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08C804A4-859D-C540-9D3C-44C730D0CFC9}"/>
              </a:ext>
            </a:extLst>
          </p:cNvPr>
          <p:cNvSpPr txBox="1"/>
          <p:nvPr/>
        </p:nvSpPr>
        <p:spPr>
          <a:xfrm>
            <a:off x="382255" y="2459504"/>
            <a:ext cx="8536458" cy="1754326"/>
          </a:xfrm>
          <a:prstGeom prst="rect">
            <a:avLst/>
          </a:prstGeom>
          <a:noFill/>
          <a:effectLst>
            <a:outerShdw blurRad="50800" dist="38100" dir="2700000" algn="tl" rotWithShape="0">
              <a:srgbClr val="002060">
                <a:alpha val="40000"/>
              </a:srgbClr>
            </a:outerShdw>
          </a:effectLst>
        </p:spPr>
        <p:txBody>
          <a:bodyPr wrap="square" rtlCol="0">
            <a:spAutoFit/>
          </a:bodyPr>
          <a:lstStyle/>
          <a:p>
            <a:r>
              <a:rPr lang="en-US" sz="5400" b="1" dirty="0">
                <a:solidFill>
                  <a:schemeClr val="bg1"/>
                </a:solidFill>
                <a:effectLst>
                  <a:outerShdw blurRad="254000" dist="38100" dir="2340000" algn="tl" rotWithShape="0">
                    <a:srgbClr val="002060">
                      <a:alpha val="25000"/>
                    </a:srgbClr>
                  </a:outerShdw>
                </a:effectLst>
                <a:latin typeface="Proxima Nova A Extra Condensed " panose="02000506030000020004" pitchFamily="2" charset="0"/>
              </a:rPr>
              <a:t>Reverse Engineering </a:t>
            </a:r>
          </a:p>
          <a:p>
            <a:r>
              <a:rPr lang="en-US" sz="5400" b="1" dirty="0">
                <a:solidFill>
                  <a:schemeClr val="bg1"/>
                </a:solidFill>
                <a:effectLst>
                  <a:outerShdw blurRad="254000" dist="38100" dir="2340000" algn="tl" rotWithShape="0">
                    <a:srgbClr val="002060">
                      <a:alpha val="25000"/>
                    </a:srgbClr>
                  </a:outerShdw>
                </a:effectLst>
                <a:latin typeface="Proxima Nova A Extra Condensed " panose="02000506030000020004" pitchFamily="2" charset="0"/>
              </a:rPr>
              <a:t>of Rocket-Chip</a:t>
            </a:r>
          </a:p>
        </p:txBody>
      </p:sp>
      <p:sp>
        <p:nvSpPr>
          <p:cNvPr id="9" name="TextBox 8">
            <a:extLst>
              <a:ext uri="{FF2B5EF4-FFF2-40B4-BE49-F238E27FC236}">
                <a16:creationId xmlns:a16="http://schemas.microsoft.com/office/drawing/2014/main" id="{97EF9D64-B15E-8847-9EA8-C31D98ECEEEC}"/>
              </a:ext>
            </a:extLst>
          </p:cNvPr>
          <p:cNvSpPr txBox="1"/>
          <p:nvPr/>
        </p:nvSpPr>
        <p:spPr>
          <a:xfrm>
            <a:off x="382255" y="1602680"/>
            <a:ext cx="6751529" cy="369332"/>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pic>
        <p:nvPicPr>
          <p:cNvPr id="2" name="Picture 1" descr="Logo&#10;&#10;Description automatically generated">
            <a:extLst>
              <a:ext uri="{FF2B5EF4-FFF2-40B4-BE49-F238E27FC236}">
                <a16:creationId xmlns:a16="http://schemas.microsoft.com/office/drawing/2014/main" id="{4250FE5F-7185-491D-AA48-A943CEEE7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7670" y="121530"/>
            <a:ext cx="2014330" cy="959514"/>
          </a:xfrm>
          <a:prstGeom prst="rect">
            <a:avLst/>
          </a:prstGeom>
        </p:spPr>
      </p:pic>
    </p:spTree>
    <p:extLst>
      <p:ext uri="{BB962C8B-B14F-4D97-AF65-F5344CB8AC3E}">
        <p14:creationId xmlns:p14="http://schemas.microsoft.com/office/powerpoint/2010/main" val="478193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24" descr="Graphical user interface, text, application&#10;&#10;Description automatically generated">
            <a:extLst>
              <a:ext uri="{FF2B5EF4-FFF2-40B4-BE49-F238E27FC236}">
                <a16:creationId xmlns:a16="http://schemas.microsoft.com/office/drawing/2014/main" id="{59DC2AFB-056C-4C03-BA7E-EB47747B0083}"/>
              </a:ext>
            </a:extLst>
          </p:cNvPr>
          <p:cNvPicPr>
            <a:picLocks noGrp="1" noChangeAspect="1"/>
          </p:cNvPicPr>
          <p:nvPr>
            <p:ph idx="1"/>
          </p:nvPr>
        </p:nvPicPr>
        <p:blipFill>
          <a:blip r:embed="rId2"/>
          <a:stretch>
            <a:fillRect/>
          </a:stretch>
        </p:blipFill>
        <p:spPr>
          <a:xfrm>
            <a:off x="519158" y="3728665"/>
            <a:ext cx="4343400" cy="1283110"/>
          </a:xfrm>
        </p:spPr>
      </p:pic>
      <p:sp>
        <p:nvSpPr>
          <p:cNvPr id="2" name="Title 1">
            <a:extLst>
              <a:ext uri="{FF2B5EF4-FFF2-40B4-BE49-F238E27FC236}">
                <a16:creationId xmlns:a16="http://schemas.microsoft.com/office/drawing/2014/main" id="{3D2E9F2B-5A3A-4A7B-8FB8-A0F242F69929}"/>
              </a:ext>
            </a:extLst>
          </p:cNvPr>
          <p:cNvSpPr>
            <a:spLocks noGrp="1"/>
          </p:cNvSpPr>
          <p:nvPr>
            <p:ph type="title"/>
          </p:nvPr>
        </p:nvSpPr>
        <p:spPr/>
        <p:txBody>
          <a:bodyPr>
            <a:normAutofit/>
          </a:bodyPr>
          <a:lstStyle/>
          <a:p>
            <a:r>
              <a:rPr lang="en-GB" dirty="0"/>
              <a:t>Object Oriented Code of Rocket-Chip</a:t>
            </a:r>
            <a:endParaRPr lang="en-US" dirty="0"/>
          </a:p>
        </p:txBody>
      </p:sp>
      <p:sp>
        <p:nvSpPr>
          <p:cNvPr id="6" name="Title 1">
            <a:extLst>
              <a:ext uri="{FF2B5EF4-FFF2-40B4-BE49-F238E27FC236}">
                <a16:creationId xmlns:a16="http://schemas.microsoft.com/office/drawing/2014/main" id="{EF39F83F-FC68-462A-8FAD-90088DA18C6C}"/>
              </a:ext>
            </a:extLst>
          </p:cNvPr>
          <p:cNvSpPr txBox="1">
            <a:spLocks/>
          </p:cNvSpPr>
          <p:nvPr/>
        </p:nvSpPr>
        <p:spPr>
          <a:xfrm>
            <a:off x="9062028" y="4045123"/>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Inheritance</a:t>
            </a:r>
            <a:endParaRPr lang="en-US" dirty="0"/>
          </a:p>
        </p:txBody>
      </p:sp>
      <p:pic>
        <p:nvPicPr>
          <p:cNvPr id="27" name="Picture 26" descr="A picture containing text&#10;&#10;Description automatically generated">
            <a:extLst>
              <a:ext uri="{FF2B5EF4-FFF2-40B4-BE49-F238E27FC236}">
                <a16:creationId xmlns:a16="http://schemas.microsoft.com/office/drawing/2014/main" id="{78FE0EF7-51EB-4504-BA08-5B47283F8E6D}"/>
              </a:ext>
            </a:extLst>
          </p:cNvPr>
          <p:cNvPicPr>
            <a:picLocks noChangeAspect="1"/>
          </p:cNvPicPr>
          <p:nvPr/>
        </p:nvPicPr>
        <p:blipFill rotWithShape="1">
          <a:blip r:embed="rId3"/>
          <a:srcRect l="3307" t="16399" r="3098" b="15843"/>
          <a:stretch/>
        </p:blipFill>
        <p:spPr>
          <a:xfrm>
            <a:off x="660400" y="4758474"/>
            <a:ext cx="7388924" cy="1191020"/>
          </a:xfrm>
          <a:prstGeom prst="rect">
            <a:avLst/>
          </a:prstGeom>
        </p:spPr>
      </p:pic>
      <p:sp>
        <p:nvSpPr>
          <p:cNvPr id="29" name="Title 1">
            <a:extLst>
              <a:ext uri="{FF2B5EF4-FFF2-40B4-BE49-F238E27FC236}">
                <a16:creationId xmlns:a16="http://schemas.microsoft.com/office/drawing/2014/main" id="{2F136DCD-8875-4B06-B58F-BF5DEF32182B}"/>
              </a:ext>
            </a:extLst>
          </p:cNvPr>
          <p:cNvSpPr txBox="1">
            <a:spLocks/>
          </p:cNvSpPr>
          <p:nvPr/>
        </p:nvSpPr>
        <p:spPr>
          <a:xfrm>
            <a:off x="9028160" y="5201460"/>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Polymorphism</a:t>
            </a:r>
            <a:endParaRPr lang="en-US" dirty="0"/>
          </a:p>
        </p:txBody>
      </p:sp>
      <p:pic>
        <p:nvPicPr>
          <p:cNvPr id="35" name="Picture 34" descr="A picture containing text&#10;&#10;Description automatically generated">
            <a:extLst>
              <a:ext uri="{FF2B5EF4-FFF2-40B4-BE49-F238E27FC236}">
                <a16:creationId xmlns:a16="http://schemas.microsoft.com/office/drawing/2014/main" id="{5D656E52-CE93-4E0D-8C8E-527BFEAAA921}"/>
              </a:ext>
            </a:extLst>
          </p:cNvPr>
          <p:cNvPicPr>
            <a:picLocks noChangeAspect="1"/>
          </p:cNvPicPr>
          <p:nvPr/>
        </p:nvPicPr>
        <p:blipFill rotWithShape="1">
          <a:blip r:embed="rId4"/>
          <a:srcRect l="5568" t="15639" r="4498" b="18260"/>
          <a:stretch/>
        </p:blipFill>
        <p:spPr>
          <a:xfrm>
            <a:off x="634999" y="2634561"/>
            <a:ext cx="5162550" cy="1337155"/>
          </a:xfrm>
          <a:prstGeom prst="rect">
            <a:avLst/>
          </a:prstGeom>
        </p:spPr>
      </p:pic>
      <p:sp>
        <p:nvSpPr>
          <p:cNvPr id="37" name="Title 1">
            <a:extLst>
              <a:ext uri="{FF2B5EF4-FFF2-40B4-BE49-F238E27FC236}">
                <a16:creationId xmlns:a16="http://schemas.microsoft.com/office/drawing/2014/main" id="{94B3A0BE-B177-4946-9931-4FC0F02B43FC}"/>
              </a:ext>
            </a:extLst>
          </p:cNvPr>
          <p:cNvSpPr txBox="1">
            <a:spLocks/>
          </p:cNvSpPr>
          <p:nvPr/>
        </p:nvSpPr>
        <p:spPr>
          <a:xfrm>
            <a:off x="9002759" y="2985798"/>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Encapsulation</a:t>
            </a:r>
            <a:endParaRPr lang="en-US" dirty="0"/>
          </a:p>
        </p:txBody>
      </p:sp>
      <p:pic>
        <p:nvPicPr>
          <p:cNvPr id="46" name="Picture 45" descr="Graphical user interface, application, Word&#10;&#10;Description automatically generated">
            <a:extLst>
              <a:ext uri="{FF2B5EF4-FFF2-40B4-BE49-F238E27FC236}">
                <a16:creationId xmlns:a16="http://schemas.microsoft.com/office/drawing/2014/main" id="{366694CE-34BC-4310-8979-AB57F89F379A}"/>
              </a:ext>
            </a:extLst>
          </p:cNvPr>
          <p:cNvPicPr>
            <a:picLocks noChangeAspect="1"/>
          </p:cNvPicPr>
          <p:nvPr/>
        </p:nvPicPr>
        <p:blipFill rotWithShape="1">
          <a:blip r:embed="rId5"/>
          <a:srcRect l="6320" t="16100" r="5485" b="17049"/>
          <a:stretch/>
        </p:blipFill>
        <p:spPr>
          <a:xfrm>
            <a:off x="668867" y="1435272"/>
            <a:ext cx="5003800" cy="1398863"/>
          </a:xfrm>
          <a:prstGeom prst="rect">
            <a:avLst/>
          </a:prstGeom>
        </p:spPr>
      </p:pic>
      <p:sp>
        <p:nvSpPr>
          <p:cNvPr id="50" name="Title 1">
            <a:extLst>
              <a:ext uri="{FF2B5EF4-FFF2-40B4-BE49-F238E27FC236}">
                <a16:creationId xmlns:a16="http://schemas.microsoft.com/office/drawing/2014/main" id="{952D2C39-3F4E-496B-9F7E-47204D4EFFA6}"/>
              </a:ext>
            </a:extLst>
          </p:cNvPr>
          <p:cNvSpPr txBox="1">
            <a:spLocks/>
          </p:cNvSpPr>
          <p:nvPr/>
        </p:nvSpPr>
        <p:spPr>
          <a:xfrm>
            <a:off x="9028160" y="1517758"/>
            <a:ext cx="2557414"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Abstraction</a:t>
            </a:r>
            <a:endParaRPr lang="en-US" dirty="0"/>
          </a:p>
        </p:txBody>
      </p:sp>
      <p:cxnSp>
        <p:nvCxnSpPr>
          <p:cNvPr id="51" name="Straight Arrow Connector 50">
            <a:extLst>
              <a:ext uri="{FF2B5EF4-FFF2-40B4-BE49-F238E27FC236}">
                <a16:creationId xmlns:a16="http://schemas.microsoft.com/office/drawing/2014/main" id="{27B85235-BF38-4CB6-ACC3-9EDC41475F4E}"/>
              </a:ext>
            </a:extLst>
          </p:cNvPr>
          <p:cNvCxnSpPr>
            <a:cxnSpLocks/>
            <a:stCxn id="3" idx="3"/>
          </p:cNvCxnSpPr>
          <p:nvPr/>
        </p:nvCxnSpPr>
        <p:spPr>
          <a:xfrm flipV="1">
            <a:off x="5055577" y="1814238"/>
            <a:ext cx="3981050" cy="14509"/>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F8BC3D19-70DB-4610-8520-963D2C36796E}"/>
              </a:ext>
            </a:extLst>
          </p:cNvPr>
          <p:cNvSpPr/>
          <p:nvPr/>
        </p:nvSpPr>
        <p:spPr>
          <a:xfrm>
            <a:off x="838201" y="1661123"/>
            <a:ext cx="4217376" cy="335247"/>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08FC7A9-7574-4690-9DB3-1A1067B5644A}"/>
              </a:ext>
            </a:extLst>
          </p:cNvPr>
          <p:cNvCxnSpPr>
            <a:cxnSpLocks/>
            <a:stCxn id="21" idx="3"/>
            <a:endCxn id="37" idx="1"/>
          </p:cNvCxnSpPr>
          <p:nvPr/>
        </p:nvCxnSpPr>
        <p:spPr>
          <a:xfrm>
            <a:off x="5334976" y="3252554"/>
            <a:ext cx="3667783" cy="25695"/>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F42E937-80EA-44C3-8D27-5359B2DCF4A7}"/>
              </a:ext>
            </a:extLst>
          </p:cNvPr>
          <p:cNvSpPr/>
          <p:nvPr/>
        </p:nvSpPr>
        <p:spPr>
          <a:xfrm>
            <a:off x="1004453" y="3159634"/>
            <a:ext cx="4330523" cy="18583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FB478CF-0043-4A7D-8C4C-01FA7528BC50}"/>
              </a:ext>
            </a:extLst>
          </p:cNvPr>
          <p:cNvSpPr/>
          <p:nvPr/>
        </p:nvSpPr>
        <p:spPr>
          <a:xfrm>
            <a:off x="3090333" y="4094194"/>
            <a:ext cx="1049867" cy="486757"/>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313B90A1-B494-4E14-95BA-61E4F8D2C266}"/>
              </a:ext>
            </a:extLst>
          </p:cNvPr>
          <p:cNvCxnSpPr>
            <a:cxnSpLocks/>
          </p:cNvCxnSpPr>
          <p:nvPr/>
        </p:nvCxnSpPr>
        <p:spPr>
          <a:xfrm>
            <a:off x="4140200" y="4399688"/>
            <a:ext cx="4834468" cy="3695"/>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F474E5A4-A772-4C48-BB81-BBE6A0392565}"/>
              </a:ext>
            </a:extLst>
          </p:cNvPr>
          <p:cNvSpPr/>
          <p:nvPr/>
        </p:nvSpPr>
        <p:spPr>
          <a:xfrm>
            <a:off x="1029854" y="5341465"/>
            <a:ext cx="1806479" cy="45706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CF990C33-E945-40AF-96C7-264B1B1DC0C5}"/>
              </a:ext>
            </a:extLst>
          </p:cNvPr>
          <p:cNvCxnSpPr>
            <a:cxnSpLocks/>
          </p:cNvCxnSpPr>
          <p:nvPr/>
        </p:nvCxnSpPr>
        <p:spPr>
          <a:xfrm>
            <a:off x="2836333" y="5539160"/>
            <a:ext cx="6076951" cy="0"/>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BF8D58-1590-48B5-BF4A-C1154F318B02}"/>
              </a:ext>
            </a:extLst>
          </p:cNvPr>
          <p:cNvSpPr txBox="1"/>
          <p:nvPr/>
        </p:nvSpPr>
        <p:spPr>
          <a:xfrm>
            <a:off x="9028160" y="2070257"/>
            <a:ext cx="3217332" cy="461665"/>
          </a:xfrm>
          <a:prstGeom prst="rect">
            <a:avLst/>
          </a:prstGeom>
          <a:noFill/>
        </p:spPr>
        <p:txBody>
          <a:bodyPr wrap="square" rtlCol="0">
            <a:spAutoFit/>
          </a:bodyPr>
          <a:lstStyle/>
          <a:p>
            <a:r>
              <a:rPr lang="en-GB" sz="1200" dirty="0"/>
              <a:t>Abstraction is achieved by abstract keyword, creating an abstract trait of </a:t>
            </a:r>
            <a:r>
              <a:rPr lang="en-GB" sz="1200" dirty="0" err="1"/>
              <a:t>DecodeConstants</a:t>
            </a:r>
            <a:endParaRPr lang="en-US" sz="1200" dirty="0"/>
          </a:p>
        </p:txBody>
      </p:sp>
      <p:sp>
        <p:nvSpPr>
          <p:cNvPr id="18" name="TextBox 17">
            <a:extLst>
              <a:ext uri="{FF2B5EF4-FFF2-40B4-BE49-F238E27FC236}">
                <a16:creationId xmlns:a16="http://schemas.microsoft.com/office/drawing/2014/main" id="{C1B4EAF6-F0F6-4A82-9471-945B2EC299C5}"/>
              </a:ext>
            </a:extLst>
          </p:cNvPr>
          <p:cNvSpPr txBox="1"/>
          <p:nvPr/>
        </p:nvSpPr>
        <p:spPr>
          <a:xfrm>
            <a:off x="9042978" y="3415061"/>
            <a:ext cx="3155373" cy="646331"/>
          </a:xfrm>
          <a:prstGeom prst="rect">
            <a:avLst/>
          </a:prstGeom>
          <a:noFill/>
        </p:spPr>
        <p:txBody>
          <a:bodyPr wrap="square" rtlCol="0">
            <a:spAutoFit/>
          </a:bodyPr>
          <a:lstStyle/>
          <a:p>
            <a:r>
              <a:rPr lang="en-GB" sz="1200" dirty="0"/>
              <a:t>Private </a:t>
            </a:r>
            <a:r>
              <a:rPr lang="en-US" sz="1200" dirty="0"/>
              <a:t>access modifier is used to encapsulate/hide method ‘access’ from other extended classes </a:t>
            </a:r>
            <a:endParaRPr lang="en-GB" sz="1200" dirty="0"/>
          </a:p>
        </p:txBody>
      </p:sp>
      <p:sp>
        <p:nvSpPr>
          <p:cNvPr id="19" name="TextBox 18">
            <a:extLst>
              <a:ext uri="{FF2B5EF4-FFF2-40B4-BE49-F238E27FC236}">
                <a16:creationId xmlns:a16="http://schemas.microsoft.com/office/drawing/2014/main" id="{2268106A-781B-41CE-8884-DB221B306476}"/>
              </a:ext>
            </a:extLst>
          </p:cNvPr>
          <p:cNvSpPr txBox="1"/>
          <p:nvPr/>
        </p:nvSpPr>
        <p:spPr>
          <a:xfrm>
            <a:off x="9086851" y="4536300"/>
            <a:ext cx="3111500" cy="461665"/>
          </a:xfrm>
          <a:prstGeom prst="rect">
            <a:avLst/>
          </a:prstGeom>
          <a:noFill/>
        </p:spPr>
        <p:txBody>
          <a:bodyPr wrap="square" rtlCol="0">
            <a:spAutoFit/>
          </a:bodyPr>
          <a:lstStyle/>
          <a:p>
            <a:r>
              <a:rPr lang="en-GB" sz="1200" dirty="0"/>
              <a:t>Keyword extend is used to extend/inherit the PMP class with parent class </a:t>
            </a:r>
            <a:r>
              <a:rPr lang="en-GB" sz="1200" dirty="0" err="1"/>
              <a:t>PMPReg</a:t>
            </a:r>
            <a:endParaRPr lang="en-GB" sz="1200" dirty="0"/>
          </a:p>
        </p:txBody>
      </p:sp>
      <p:sp>
        <p:nvSpPr>
          <p:cNvPr id="22" name="TextBox 21">
            <a:extLst>
              <a:ext uri="{FF2B5EF4-FFF2-40B4-BE49-F238E27FC236}">
                <a16:creationId xmlns:a16="http://schemas.microsoft.com/office/drawing/2014/main" id="{12ADA75B-6025-4AB2-9663-6CD9583EDC8D}"/>
              </a:ext>
            </a:extLst>
          </p:cNvPr>
          <p:cNvSpPr txBox="1"/>
          <p:nvPr/>
        </p:nvSpPr>
        <p:spPr>
          <a:xfrm>
            <a:off x="9062028" y="5569401"/>
            <a:ext cx="3111500" cy="646331"/>
          </a:xfrm>
          <a:prstGeom prst="rect">
            <a:avLst/>
          </a:prstGeom>
          <a:noFill/>
        </p:spPr>
        <p:txBody>
          <a:bodyPr wrap="square" rtlCol="0">
            <a:spAutoFit/>
          </a:bodyPr>
          <a:lstStyle/>
          <a:p>
            <a:r>
              <a:rPr lang="en-GB" sz="1200" dirty="0"/>
              <a:t>Keyword override is used to override method </a:t>
            </a:r>
            <a:r>
              <a:rPr lang="en-GB" sz="1200" dirty="0" err="1"/>
              <a:t>getOMSRAMs</a:t>
            </a:r>
            <a:r>
              <a:rPr lang="en-GB" sz="1200" dirty="0"/>
              <a:t>, which is already defined in the parent class.</a:t>
            </a:r>
          </a:p>
        </p:txBody>
      </p:sp>
      <p:pic>
        <p:nvPicPr>
          <p:cNvPr id="59" name="Picture 58" descr="Logo&#10;&#10;Description automatically generated">
            <a:extLst>
              <a:ext uri="{FF2B5EF4-FFF2-40B4-BE49-F238E27FC236}">
                <a16:creationId xmlns:a16="http://schemas.microsoft.com/office/drawing/2014/main" id="{407D2720-D1C9-450F-92E5-6924A04995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51" y="5796788"/>
            <a:ext cx="1012704" cy="482396"/>
          </a:xfrm>
          <a:prstGeom prst="rect">
            <a:avLst/>
          </a:prstGeom>
        </p:spPr>
      </p:pic>
    </p:spTree>
    <p:extLst>
      <p:ext uri="{BB962C8B-B14F-4D97-AF65-F5344CB8AC3E}">
        <p14:creationId xmlns:p14="http://schemas.microsoft.com/office/powerpoint/2010/main" val="165629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p:bldP spid="37" grpId="0"/>
      <p:bldP spid="50" grpId="0"/>
      <p:bldP spid="3" grpId="0" animBg="1"/>
      <p:bldP spid="21" grpId="0" animBg="1"/>
      <p:bldP spid="11" grpId="0" animBg="1"/>
      <p:bldP spid="14" grpId="0" animBg="1"/>
      <p:bldP spid="17" grpId="0"/>
      <p:bldP spid="18" grpId="0"/>
      <p:bldP spid="19"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1336" r="10269" b="23081"/>
          <a:stretch/>
        </p:blipFill>
        <p:spPr>
          <a:xfrm>
            <a:off x="457751" y="519953"/>
            <a:ext cx="4397950" cy="5585011"/>
          </a:xfrm>
        </p:spPr>
      </p:pic>
      <p:pic>
        <p:nvPicPr>
          <p:cNvPr id="5" name="Picture 4" descr="A picture containing timeline&#10;&#10;Description automatically generated">
            <a:extLst>
              <a:ext uri="{FF2B5EF4-FFF2-40B4-BE49-F238E27FC236}">
                <a16:creationId xmlns:a16="http://schemas.microsoft.com/office/drawing/2014/main" id="{A7A81151-C7A9-4985-BF0A-1157D3FF4CD8}"/>
              </a:ext>
            </a:extLst>
          </p:cNvPr>
          <p:cNvPicPr>
            <a:picLocks noChangeAspect="1"/>
          </p:cNvPicPr>
          <p:nvPr/>
        </p:nvPicPr>
        <p:blipFill rotWithShape="1">
          <a:blip r:embed="rId3"/>
          <a:srcRect l="5778" t="14185" r="5423" b="10181"/>
          <a:stretch/>
        </p:blipFill>
        <p:spPr>
          <a:xfrm>
            <a:off x="4919958" y="1246173"/>
            <a:ext cx="6668013" cy="2166400"/>
          </a:xfrm>
          <a:prstGeom prst="rect">
            <a:avLst/>
          </a:prstGeom>
        </p:spPr>
      </p:pic>
      <p:pic>
        <p:nvPicPr>
          <p:cNvPr id="7" name="Picture 6" descr="Logo&#10;&#10;Description automatically generated">
            <a:extLst>
              <a:ext uri="{FF2B5EF4-FFF2-40B4-BE49-F238E27FC236}">
                <a16:creationId xmlns:a16="http://schemas.microsoft.com/office/drawing/2014/main" id="{57E8492E-D6BC-48CA-9F49-083FC9F30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6977" y="5786829"/>
            <a:ext cx="1075023" cy="512081"/>
          </a:xfrm>
          <a:prstGeom prst="rect">
            <a:avLst/>
          </a:prstGeom>
        </p:spPr>
      </p:pic>
      <p:sp>
        <p:nvSpPr>
          <p:cNvPr id="2" name="Rectangle 1"/>
          <p:cNvSpPr/>
          <p:nvPr/>
        </p:nvSpPr>
        <p:spPr>
          <a:xfrm>
            <a:off x="2482959" y="188068"/>
            <a:ext cx="5965694" cy="892552"/>
          </a:xfrm>
          <a:prstGeom prst="rect">
            <a:avLst/>
          </a:prstGeom>
        </p:spPr>
        <p:txBody>
          <a:bodyPr wrap="square">
            <a:spAutoFit/>
          </a:bodyPr>
          <a:lstStyle/>
          <a:p>
            <a:r>
              <a:rPr lang="en-US" sz="2600" b="1" dirty="0">
                <a:solidFill>
                  <a:srgbClr val="092864"/>
                </a:solidFill>
                <a:latin typeface="Roboto" panose="02000000000000000000"/>
              </a:rPr>
              <a:t>Code Explanation and Back-tracing</a:t>
            </a:r>
          </a:p>
          <a:p>
            <a:r>
              <a:rPr lang="en-US" sz="2600" b="1" dirty="0">
                <a:solidFill>
                  <a:srgbClr val="092864"/>
                </a:solidFill>
                <a:latin typeface="Roboto" panose="02000000000000000000"/>
              </a:rPr>
              <a:t>via Flowcharts and  Block Diagram</a:t>
            </a:r>
          </a:p>
        </p:txBody>
      </p:sp>
      <p:sp>
        <p:nvSpPr>
          <p:cNvPr id="8" name="Content Placeholder 2">
            <a:extLst>
              <a:ext uri="{FF2B5EF4-FFF2-40B4-BE49-F238E27FC236}">
                <a16:creationId xmlns:a16="http://schemas.microsoft.com/office/drawing/2014/main" id="{B153323D-5E71-44AA-9A76-2E6CD0A37A5E}"/>
              </a:ext>
            </a:extLst>
          </p:cNvPr>
          <p:cNvSpPr txBox="1">
            <a:spLocks/>
          </p:cNvSpPr>
          <p:nvPr/>
        </p:nvSpPr>
        <p:spPr>
          <a:xfrm>
            <a:off x="4855701" y="3292194"/>
            <a:ext cx="7185904" cy="2763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 </a:t>
            </a:r>
            <a:r>
              <a:rPr lang="en-US" dirty="0" err="1"/>
              <a:t>RegFile</a:t>
            </a:r>
            <a:r>
              <a:rPr lang="en-US" dirty="0"/>
              <a:t> is initiated with three parameters n, w and zero having type </a:t>
            </a:r>
            <a:r>
              <a:rPr lang="en-US" dirty="0" err="1"/>
              <a:t>Int</a:t>
            </a:r>
            <a:r>
              <a:rPr lang="en-US" dirty="0"/>
              <a:t> and Bool </a:t>
            </a:r>
          </a:p>
          <a:p>
            <a:r>
              <a:rPr lang="en-US" dirty="0"/>
              <a:t>This class creates register file of rocket chip</a:t>
            </a:r>
          </a:p>
          <a:p>
            <a:r>
              <a:rPr lang="en-US" dirty="0"/>
              <a:t>Mem function is used to create memory where n= depth/entries of memory and w= width of memory.</a:t>
            </a:r>
          </a:p>
          <a:p>
            <a:r>
              <a:rPr lang="en-GB" dirty="0"/>
              <a:t>In the </a:t>
            </a:r>
            <a:r>
              <a:rPr lang="en-GB" dirty="0" err="1"/>
              <a:t>RegFile</a:t>
            </a:r>
            <a:r>
              <a:rPr lang="en-GB" dirty="0"/>
              <a:t> class, a method named access is defined for accessing  the register file data by taking the address as its input parameter.</a:t>
            </a:r>
          </a:p>
          <a:p>
            <a:r>
              <a:rPr lang="en-GB" dirty="0"/>
              <a:t>Variable reads calculates the address which will be used to read the data</a:t>
            </a:r>
          </a:p>
          <a:p>
            <a:r>
              <a:rPr lang="en-US" dirty="0"/>
              <a:t>Variable </a:t>
            </a:r>
            <a:r>
              <a:rPr lang="en-US" dirty="0" err="1"/>
              <a:t>canRead</a:t>
            </a:r>
            <a:r>
              <a:rPr lang="en-US" dirty="0"/>
              <a:t> is defined as true for read state</a:t>
            </a:r>
          </a:p>
          <a:p>
            <a:r>
              <a:rPr lang="en-US" dirty="0"/>
              <a:t>For write state </a:t>
            </a:r>
            <a:r>
              <a:rPr lang="en-US" dirty="0" err="1"/>
              <a:t>canRead</a:t>
            </a:r>
            <a:r>
              <a:rPr lang="en-US" dirty="0"/>
              <a:t> will be false.</a:t>
            </a:r>
          </a:p>
          <a:p>
            <a:r>
              <a:rPr lang="en-US" dirty="0"/>
              <a:t>Method named ‘read is defined in class </a:t>
            </a:r>
            <a:r>
              <a:rPr lang="en-US" dirty="0" err="1"/>
              <a:t>RegFile</a:t>
            </a:r>
            <a:r>
              <a:rPr lang="en-US" dirty="0"/>
              <a:t> to read data from register file. It takes </a:t>
            </a:r>
            <a:r>
              <a:rPr lang="en-US" dirty="0" err="1"/>
              <a:t>addr</a:t>
            </a:r>
            <a:r>
              <a:rPr lang="en-US" dirty="0"/>
              <a:t> as parameter</a:t>
            </a:r>
          </a:p>
          <a:p>
            <a:endParaRPr lang="en-US" dirty="0"/>
          </a:p>
          <a:p>
            <a:endParaRPr lang="en-US" dirty="0"/>
          </a:p>
          <a:p>
            <a:endParaRPr lang="en-US" dirty="0"/>
          </a:p>
        </p:txBody>
      </p:sp>
    </p:spTree>
    <p:extLst>
      <p:ext uri="{BB962C8B-B14F-4D97-AF65-F5344CB8AC3E}">
        <p14:creationId xmlns:p14="http://schemas.microsoft.com/office/powerpoint/2010/main" val="3783185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635171-D85C-450E-A092-72178709FF3D}"/>
              </a:ext>
            </a:extLst>
          </p:cNvPr>
          <p:cNvPicPr>
            <a:picLocks noChangeAspect="1"/>
          </p:cNvPicPr>
          <p:nvPr/>
        </p:nvPicPr>
        <p:blipFill rotWithShape="1">
          <a:blip r:embed="rId2"/>
          <a:srcRect l="2448" t="1268" r="2099" b="2896"/>
          <a:stretch/>
        </p:blipFill>
        <p:spPr>
          <a:xfrm>
            <a:off x="4655272" y="944463"/>
            <a:ext cx="4636877" cy="4555067"/>
          </a:xfrm>
          <a:prstGeom prst="rect">
            <a:avLst/>
          </a:prstGeom>
        </p:spPr>
      </p:pic>
      <p:pic>
        <p:nvPicPr>
          <p:cNvPr id="6" name="Content Placeholder 5">
            <a:extLst>
              <a:ext uri="{FF2B5EF4-FFF2-40B4-BE49-F238E27FC236}">
                <a16:creationId xmlns:a16="http://schemas.microsoft.com/office/drawing/2014/main" id="{B3DFD790-1E54-4294-90E4-E6875534E9D2}"/>
              </a:ext>
            </a:extLst>
          </p:cNvPr>
          <p:cNvPicPr>
            <a:picLocks noGrp="1"/>
          </p:cNvPicPr>
          <p:nvPr>
            <p:ph idx="1"/>
          </p:nvPr>
        </p:nvPicPr>
        <p:blipFill rotWithShape="1">
          <a:blip r:embed="rId3">
            <a:extLst>
              <a:ext uri="{28A0092B-C50C-407E-A947-70E740481C1C}">
                <a14:useLocalDpi xmlns:a14="http://schemas.microsoft.com/office/drawing/2010/main" val="0"/>
              </a:ext>
            </a:extLst>
          </a:blip>
          <a:srcRect l="36813" t="12450" b="37748"/>
          <a:stretch/>
        </p:blipFill>
        <p:spPr bwMode="auto">
          <a:xfrm>
            <a:off x="-5991950" y="1075344"/>
            <a:ext cx="5181601" cy="4795035"/>
          </a:xfrm>
          <a:prstGeom prst="rect">
            <a:avLst/>
          </a:prstGeom>
          <a:noFill/>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77BA615B-CC42-4078-82D4-52E4A9001995}"/>
              </a:ext>
            </a:extLst>
          </p:cNvPr>
          <p:cNvSpPr/>
          <p:nvPr/>
        </p:nvSpPr>
        <p:spPr>
          <a:xfrm>
            <a:off x="-6190732" y="4923060"/>
            <a:ext cx="1152940" cy="1152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C1B6B8EF-DBCA-4C49-A835-B97AD8D59175}"/>
              </a:ext>
            </a:extLst>
          </p:cNvPr>
          <p:cNvSpPr/>
          <p:nvPr/>
        </p:nvSpPr>
        <p:spPr>
          <a:xfrm>
            <a:off x="289056" y="1407459"/>
            <a:ext cx="2961564" cy="822819"/>
          </a:xfrm>
          <a:prstGeom prst="roundRect">
            <a:avLst/>
          </a:prstGeom>
          <a:solidFill>
            <a:schemeClr val="bg1"/>
          </a:solidFill>
          <a:ln w="28575">
            <a:solidFill>
              <a:schemeClr val="tx1"/>
            </a:solidFill>
            <a:extLst>
              <a:ext uri="{C807C97D-BFC1-408E-A445-0C87EB9F89A2}">
                <ask:lineSketchStyleProps xmlns:ask="http://schemas.microsoft.com/office/drawing/2018/sketchyshapes" sd="981765707">
                  <a:custGeom>
                    <a:avLst/>
                    <a:gdLst>
                      <a:gd name="connsiteX0" fmla="*/ 0 w 2961564"/>
                      <a:gd name="connsiteY0" fmla="*/ 0 h 538592"/>
                      <a:gd name="connsiteX1" fmla="*/ 2961564 w 2961564"/>
                      <a:gd name="connsiteY1" fmla="*/ 0 h 538592"/>
                      <a:gd name="connsiteX2" fmla="*/ 2961564 w 2961564"/>
                      <a:gd name="connsiteY2" fmla="*/ 538592 h 538592"/>
                      <a:gd name="connsiteX3" fmla="*/ 0 w 2961564"/>
                      <a:gd name="connsiteY3" fmla="*/ 538592 h 538592"/>
                      <a:gd name="connsiteX4" fmla="*/ 0 w 2961564"/>
                      <a:gd name="connsiteY4" fmla="*/ 0 h 53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64" h="538592" fill="none" extrusionOk="0">
                        <a:moveTo>
                          <a:pt x="0" y="0"/>
                        </a:moveTo>
                        <a:cubicBezTo>
                          <a:pt x="603109" y="-33775"/>
                          <a:pt x="1966075" y="138873"/>
                          <a:pt x="2961564" y="0"/>
                        </a:cubicBezTo>
                        <a:cubicBezTo>
                          <a:pt x="3007011" y="167763"/>
                          <a:pt x="2996618" y="299956"/>
                          <a:pt x="2961564" y="538592"/>
                        </a:cubicBezTo>
                        <a:cubicBezTo>
                          <a:pt x="2351629" y="401262"/>
                          <a:pt x="1122432" y="400736"/>
                          <a:pt x="0" y="538592"/>
                        </a:cubicBezTo>
                        <a:cubicBezTo>
                          <a:pt x="25039" y="477926"/>
                          <a:pt x="-36470" y="228867"/>
                          <a:pt x="0" y="0"/>
                        </a:cubicBezTo>
                        <a:close/>
                      </a:path>
                      <a:path w="2961564" h="538592" stroke="0" extrusionOk="0">
                        <a:moveTo>
                          <a:pt x="0" y="0"/>
                        </a:moveTo>
                        <a:cubicBezTo>
                          <a:pt x="752108" y="-101487"/>
                          <a:pt x="1887156" y="-162162"/>
                          <a:pt x="2961564" y="0"/>
                        </a:cubicBezTo>
                        <a:cubicBezTo>
                          <a:pt x="2923153" y="125590"/>
                          <a:pt x="2999114" y="347232"/>
                          <a:pt x="2961564" y="538592"/>
                        </a:cubicBezTo>
                        <a:cubicBezTo>
                          <a:pt x="2477863" y="588657"/>
                          <a:pt x="341914" y="380143"/>
                          <a:pt x="0" y="538592"/>
                        </a:cubicBezTo>
                        <a:cubicBezTo>
                          <a:pt x="-17637" y="404205"/>
                          <a:pt x="19718" y="164087"/>
                          <a:pt x="0" y="0"/>
                        </a:cubicBezTo>
                        <a:close/>
                      </a:path>
                    </a:pathLst>
                  </a:custGeom>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regAddrMask</a:t>
            </a:r>
            <a:r>
              <a:rPr lang="en-US" dirty="0">
                <a:solidFill>
                  <a:schemeClr val="tx1"/>
                </a:solidFill>
              </a:rPr>
              <a:t> = depth/entry of register file memory =  2</a:t>
            </a:r>
            <a:r>
              <a:rPr lang="en-US" baseline="30000" dirty="0">
                <a:solidFill>
                  <a:schemeClr val="tx1"/>
                </a:solidFill>
              </a:rPr>
              <a:t>XLen</a:t>
            </a:r>
            <a:r>
              <a:rPr lang="en-US" dirty="0">
                <a:solidFill>
                  <a:schemeClr val="tx1"/>
                </a:solidFill>
              </a:rPr>
              <a:t> -1</a:t>
            </a:r>
          </a:p>
        </p:txBody>
      </p:sp>
      <p:cxnSp>
        <p:nvCxnSpPr>
          <p:cNvPr id="57" name="Straight Arrow Connector 56">
            <a:extLst>
              <a:ext uri="{FF2B5EF4-FFF2-40B4-BE49-F238E27FC236}">
                <a16:creationId xmlns:a16="http://schemas.microsoft.com/office/drawing/2014/main" id="{956AE677-9923-42C4-BBB0-26EC2C43149E}"/>
              </a:ext>
            </a:extLst>
          </p:cNvPr>
          <p:cNvCxnSpPr>
            <a:cxnSpLocks/>
          </p:cNvCxnSpPr>
          <p:nvPr/>
        </p:nvCxnSpPr>
        <p:spPr>
          <a:xfrm flipH="1" flipV="1">
            <a:off x="3432189" y="1969138"/>
            <a:ext cx="1186342" cy="261140"/>
          </a:xfrm>
          <a:prstGeom prst="straightConnector1">
            <a:avLst/>
          </a:prstGeom>
          <a:ln w="2857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2FABE78F-6964-4627-BDE5-0CF6A1154AAA}"/>
              </a:ext>
            </a:extLst>
          </p:cNvPr>
          <p:cNvSpPr/>
          <p:nvPr/>
        </p:nvSpPr>
        <p:spPr>
          <a:xfrm>
            <a:off x="289056" y="2484273"/>
            <a:ext cx="2961564" cy="602424"/>
          </a:xfrm>
          <a:prstGeom prst="roundRect">
            <a:avLst/>
          </a:prstGeom>
          <a:solidFill>
            <a:schemeClr val="bg1"/>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xLen</a:t>
            </a:r>
            <a:r>
              <a:rPr lang="en-US" dirty="0">
                <a:solidFill>
                  <a:schemeClr val="tx1"/>
                </a:solidFill>
              </a:rPr>
              <a:t> = width of registers [0:31] / [0:63]</a:t>
            </a:r>
          </a:p>
        </p:txBody>
      </p:sp>
      <p:sp>
        <p:nvSpPr>
          <p:cNvPr id="64" name="Rectangle: Rounded Corners 63">
            <a:extLst>
              <a:ext uri="{FF2B5EF4-FFF2-40B4-BE49-F238E27FC236}">
                <a16:creationId xmlns:a16="http://schemas.microsoft.com/office/drawing/2014/main" id="{46C8D8C3-DF55-43E1-AD62-32D444B93FF0}"/>
              </a:ext>
            </a:extLst>
          </p:cNvPr>
          <p:cNvSpPr/>
          <p:nvPr/>
        </p:nvSpPr>
        <p:spPr>
          <a:xfrm>
            <a:off x="-3115122" y="2753223"/>
            <a:ext cx="2945462" cy="538592"/>
          </a:xfrm>
          <a:prstGeom prst="roundRect">
            <a:avLst/>
          </a:prstGeom>
          <a:solidFill>
            <a:schemeClr val="bg1"/>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zeros = selection bit for read/write operation [Bool]</a:t>
            </a:r>
          </a:p>
        </p:txBody>
      </p:sp>
      <p:sp>
        <p:nvSpPr>
          <p:cNvPr id="65" name="Rectangle: Rounded Corners 64">
            <a:extLst>
              <a:ext uri="{FF2B5EF4-FFF2-40B4-BE49-F238E27FC236}">
                <a16:creationId xmlns:a16="http://schemas.microsoft.com/office/drawing/2014/main" id="{2BB9443A-17D7-48C4-8487-1E0FAB2FB7D6}"/>
              </a:ext>
            </a:extLst>
          </p:cNvPr>
          <p:cNvSpPr/>
          <p:nvPr/>
        </p:nvSpPr>
        <p:spPr>
          <a:xfrm>
            <a:off x="325797" y="3260997"/>
            <a:ext cx="2961564" cy="538592"/>
          </a:xfrm>
          <a:prstGeom prst="roundRect">
            <a:avLst/>
          </a:prstGeom>
          <a:solidFill>
            <a:schemeClr val="bg1"/>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raddr</a:t>
            </a:r>
            <a:r>
              <a:rPr lang="en-US" dirty="0">
                <a:solidFill>
                  <a:schemeClr val="tx1"/>
                </a:solidFill>
              </a:rPr>
              <a:t> = address of register</a:t>
            </a:r>
            <a:br>
              <a:rPr lang="en-US" dirty="0">
                <a:solidFill>
                  <a:schemeClr val="tx1"/>
                </a:solidFill>
              </a:rPr>
            </a:br>
            <a:r>
              <a:rPr lang="en-US" dirty="0">
                <a:solidFill>
                  <a:schemeClr val="tx1"/>
                </a:solidFill>
              </a:rPr>
              <a:t>[0:4]</a:t>
            </a:r>
          </a:p>
        </p:txBody>
      </p:sp>
      <p:sp>
        <p:nvSpPr>
          <p:cNvPr id="66" name="Rectangle: Rounded Corners 65">
            <a:extLst>
              <a:ext uri="{FF2B5EF4-FFF2-40B4-BE49-F238E27FC236}">
                <a16:creationId xmlns:a16="http://schemas.microsoft.com/office/drawing/2014/main" id="{6161C1FB-E4EF-4C20-BD89-17A4ED6A67D0}"/>
              </a:ext>
            </a:extLst>
          </p:cNvPr>
          <p:cNvSpPr/>
          <p:nvPr/>
        </p:nvSpPr>
        <p:spPr>
          <a:xfrm>
            <a:off x="173563" y="4003412"/>
            <a:ext cx="3907117" cy="538592"/>
          </a:xfrm>
          <a:prstGeom prst="roundRect">
            <a:avLst/>
          </a:prstGeom>
          <a:solidFill>
            <a:schemeClr val="bg1"/>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 data to be written in the register [0:31] / [0:63]</a:t>
            </a:r>
          </a:p>
        </p:txBody>
      </p:sp>
      <p:sp>
        <p:nvSpPr>
          <p:cNvPr id="70" name="Rectangle: Rounded Corners 69">
            <a:extLst>
              <a:ext uri="{FF2B5EF4-FFF2-40B4-BE49-F238E27FC236}">
                <a16:creationId xmlns:a16="http://schemas.microsoft.com/office/drawing/2014/main" id="{DD1DEE63-3EC2-44B8-81C0-86B83327DEF0}"/>
              </a:ext>
            </a:extLst>
          </p:cNvPr>
          <p:cNvSpPr/>
          <p:nvPr/>
        </p:nvSpPr>
        <p:spPr>
          <a:xfrm>
            <a:off x="8775510" y="1496291"/>
            <a:ext cx="3138985" cy="906893"/>
          </a:xfrm>
          <a:prstGeom prst="roundRect">
            <a:avLst/>
          </a:prstGeom>
          <a:solidFill>
            <a:schemeClr val="bg1"/>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reads.lasts._2 = data read from register file address [0:31] / [0:63]</a:t>
            </a:r>
          </a:p>
        </p:txBody>
      </p:sp>
      <p:cxnSp>
        <p:nvCxnSpPr>
          <p:cNvPr id="71" name="Straight Arrow Connector 70">
            <a:extLst>
              <a:ext uri="{FF2B5EF4-FFF2-40B4-BE49-F238E27FC236}">
                <a16:creationId xmlns:a16="http://schemas.microsoft.com/office/drawing/2014/main" id="{D387A32C-8026-4135-9E6D-B911EB66730C}"/>
              </a:ext>
            </a:extLst>
          </p:cNvPr>
          <p:cNvCxnSpPr>
            <a:cxnSpLocks/>
          </p:cNvCxnSpPr>
          <p:nvPr/>
        </p:nvCxnSpPr>
        <p:spPr>
          <a:xfrm flipH="1" flipV="1">
            <a:off x="3544562" y="2826008"/>
            <a:ext cx="982639" cy="161376"/>
          </a:xfrm>
          <a:prstGeom prst="straightConnector1">
            <a:avLst/>
          </a:prstGeom>
          <a:ln w="2857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DF9461C-9FA7-447A-87AC-F5FCE7E198D2}"/>
              </a:ext>
            </a:extLst>
          </p:cNvPr>
          <p:cNvCxnSpPr>
            <a:cxnSpLocks/>
          </p:cNvCxnSpPr>
          <p:nvPr/>
        </p:nvCxnSpPr>
        <p:spPr>
          <a:xfrm flipH="1" flipV="1">
            <a:off x="3600786" y="3515602"/>
            <a:ext cx="1122782" cy="155905"/>
          </a:xfrm>
          <a:prstGeom prst="straightConnector1">
            <a:avLst/>
          </a:prstGeom>
          <a:ln w="2857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7F3EB46-2023-48CA-84F8-0E308381430E}"/>
              </a:ext>
            </a:extLst>
          </p:cNvPr>
          <p:cNvCxnSpPr>
            <a:cxnSpLocks/>
          </p:cNvCxnSpPr>
          <p:nvPr/>
        </p:nvCxnSpPr>
        <p:spPr>
          <a:xfrm flipH="1">
            <a:off x="4296808" y="4358531"/>
            <a:ext cx="426760" cy="0"/>
          </a:xfrm>
          <a:prstGeom prst="straightConnector1">
            <a:avLst/>
          </a:prstGeom>
          <a:ln w="2857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970F356-457B-4A48-B363-55E593E8AE39}"/>
              </a:ext>
            </a:extLst>
          </p:cNvPr>
          <p:cNvCxnSpPr>
            <a:cxnSpLocks/>
          </p:cNvCxnSpPr>
          <p:nvPr/>
        </p:nvCxnSpPr>
        <p:spPr>
          <a:xfrm flipV="1">
            <a:off x="9328890" y="2518313"/>
            <a:ext cx="623596" cy="436699"/>
          </a:xfrm>
          <a:prstGeom prst="straightConnector1">
            <a:avLst/>
          </a:prstGeom>
          <a:ln w="2857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pic>
        <p:nvPicPr>
          <p:cNvPr id="118" name="Picture 117" descr="Logo&#10;&#10;Description automatically generated">
            <a:extLst>
              <a:ext uri="{FF2B5EF4-FFF2-40B4-BE49-F238E27FC236}">
                <a16:creationId xmlns:a16="http://schemas.microsoft.com/office/drawing/2014/main" id="{90DC14F0-66C9-4722-B9C4-B977B0F02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
        <p:nvSpPr>
          <p:cNvPr id="25" name="Rectangle: Rounded Corners 24">
            <a:extLst>
              <a:ext uri="{FF2B5EF4-FFF2-40B4-BE49-F238E27FC236}">
                <a16:creationId xmlns:a16="http://schemas.microsoft.com/office/drawing/2014/main" id="{3DD04150-F8B6-4E3A-B23B-35E0BD7387E5}"/>
              </a:ext>
            </a:extLst>
          </p:cNvPr>
          <p:cNvSpPr/>
          <p:nvPr/>
        </p:nvSpPr>
        <p:spPr>
          <a:xfrm>
            <a:off x="9292149" y="4008314"/>
            <a:ext cx="2622346" cy="1080145"/>
          </a:xfrm>
          <a:prstGeom prst="roundRect">
            <a:avLst/>
          </a:prstGeom>
          <a:solidFill>
            <a:schemeClr val="bg1"/>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rdata</a:t>
            </a:r>
            <a:r>
              <a:rPr lang="en-US" dirty="0">
                <a:solidFill>
                  <a:schemeClr val="tx1"/>
                </a:solidFill>
              </a:rPr>
              <a:t> = data output from register file [0:31] / [0:63]</a:t>
            </a:r>
          </a:p>
        </p:txBody>
      </p:sp>
      <p:cxnSp>
        <p:nvCxnSpPr>
          <p:cNvPr id="26" name="Straight Arrow Connector 25">
            <a:extLst>
              <a:ext uri="{FF2B5EF4-FFF2-40B4-BE49-F238E27FC236}">
                <a16:creationId xmlns:a16="http://schemas.microsoft.com/office/drawing/2014/main" id="{6ED7C153-8C77-4D08-B35C-3080C8C7F720}"/>
              </a:ext>
            </a:extLst>
          </p:cNvPr>
          <p:cNvCxnSpPr>
            <a:cxnSpLocks/>
          </p:cNvCxnSpPr>
          <p:nvPr/>
        </p:nvCxnSpPr>
        <p:spPr>
          <a:xfrm>
            <a:off x="9328890" y="3638006"/>
            <a:ext cx="715784" cy="134648"/>
          </a:xfrm>
          <a:prstGeom prst="straightConnector1">
            <a:avLst/>
          </a:prstGeom>
          <a:ln w="2857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5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500"/>
                                        <p:tgtEl>
                                          <p:spTgt spid="6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5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3" grpId="0" animBg="1"/>
      <p:bldP spid="64" grpId="0" animBg="1"/>
      <p:bldP spid="65" grpId="0" animBg="1"/>
      <p:bldP spid="66" grpId="0" animBg="1"/>
      <p:bldP spid="70"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Content Placeholder 57" descr="Graphical user interface, text, application, Word&#10;&#10;Description automatically generated">
            <a:extLst>
              <a:ext uri="{FF2B5EF4-FFF2-40B4-BE49-F238E27FC236}">
                <a16:creationId xmlns:a16="http://schemas.microsoft.com/office/drawing/2014/main" id="{3EDD6393-8685-4332-B906-59A983DD063C}"/>
              </a:ext>
            </a:extLst>
          </p:cNvPr>
          <p:cNvPicPr>
            <a:picLocks noGrp="1" noChangeAspect="1"/>
          </p:cNvPicPr>
          <p:nvPr>
            <p:ph idx="1"/>
          </p:nvPr>
        </p:nvPicPr>
        <p:blipFill rotWithShape="1">
          <a:blip r:embed="rId2"/>
          <a:srcRect l="6770" t="13674" r="6770" b="17040"/>
          <a:stretch/>
        </p:blipFill>
        <p:spPr>
          <a:xfrm>
            <a:off x="133456" y="2467635"/>
            <a:ext cx="3745180" cy="1255668"/>
          </a:xfrm>
        </p:spPr>
      </p:pic>
      <p:pic>
        <p:nvPicPr>
          <p:cNvPr id="52" name="Picture 51" descr="Text&#10;&#10;Description automatically generated">
            <a:extLst>
              <a:ext uri="{FF2B5EF4-FFF2-40B4-BE49-F238E27FC236}">
                <a16:creationId xmlns:a16="http://schemas.microsoft.com/office/drawing/2014/main" id="{28434E41-28D9-4168-B407-834FBD58BA17}"/>
              </a:ext>
            </a:extLst>
          </p:cNvPr>
          <p:cNvPicPr>
            <a:picLocks noChangeAspect="1"/>
          </p:cNvPicPr>
          <p:nvPr/>
        </p:nvPicPr>
        <p:blipFill rotWithShape="1">
          <a:blip r:embed="rId3"/>
          <a:srcRect l="5259" t="4655" r="5443" b="4413"/>
          <a:stretch/>
        </p:blipFill>
        <p:spPr>
          <a:xfrm>
            <a:off x="3844348" y="-16626"/>
            <a:ext cx="4600333" cy="6236104"/>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84C2A26F-4DCE-4F18-990B-C3214A10D16C}"/>
              </a:ext>
            </a:extLst>
          </p:cNvPr>
          <p:cNvPicPr>
            <a:picLocks noChangeAspect="1"/>
          </p:cNvPicPr>
          <p:nvPr/>
        </p:nvPicPr>
        <p:blipFill rotWithShape="1">
          <a:blip r:embed="rId4"/>
          <a:srcRect l="7101" t="19665" r="6387" b="19058"/>
          <a:stretch/>
        </p:blipFill>
        <p:spPr>
          <a:xfrm>
            <a:off x="8306841" y="4942217"/>
            <a:ext cx="3906983" cy="999930"/>
          </a:xfrm>
          <a:prstGeom prst="rect">
            <a:avLst/>
          </a:prstGeom>
        </p:spPr>
      </p:pic>
      <p:sp>
        <p:nvSpPr>
          <p:cNvPr id="10" name="Rectangle: Rounded Corners 9">
            <a:extLst>
              <a:ext uri="{FF2B5EF4-FFF2-40B4-BE49-F238E27FC236}">
                <a16:creationId xmlns:a16="http://schemas.microsoft.com/office/drawing/2014/main" id="{D0E7CBEF-AAB0-4B8D-8C6C-72E4BBDB127F}"/>
              </a:ext>
            </a:extLst>
          </p:cNvPr>
          <p:cNvSpPr/>
          <p:nvPr/>
        </p:nvSpPr>
        <p:spPr>
          <a:xfrm>
            <a:off x="4228752" y="4980767"/>
            <a:ext cx="2105546" cy="169269"/>
          </a:xfrm>
          <a:prstGeom prst="roundRect">
            <a:avLst/>
          </a:prstGeom>
          <a:no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AF9AF24-D992-431D-95A1-73498E626BB8}"/>
              </a:ext>
            </a:extLst>
          </p:cNvPr>
          <p:cNvCxnSpPr>
            <a:cxnSpLocks/>
            <a:stCxn id="10" idx="3"/>
          </p:cNvCxnSpPr>
          <p:nvPr/>
        </p:nvCxnSpPr>
        <p:spPr>
          <a:xfrm>
            <a:off x="6334298" y="5065402"/>
            <a:ext cx="3433157" cy="213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Text&#10;&#10;Description automatically generated">
            <a:extLst>
              <a:ext uri="{FF2B5EF4-FFF2-40B4-BE49-F238E27FC236}">
                <a16:creationId xmlns:a16="http://schemas.microsoft.com/office/drawing/2014/main" id="{0A2FDD0C-79AC-4AA9-9C6E-4A64B070D91D}"/>
              </a:ext>
            </a:extLst>
          </p:cNvPr>
          <p:cNvPicPr>
            <a:picLocks noChangeAspect="1"/>
          </p:cNvPicPr>
          <p:nvPr/>
        </p:nvPicPr>
        <p:blipFill rotWithShape="1">
          <a:blip r:embed="rId5"/>
          <a:srcRect l="6755" t="11849" r="6525" b="11726"/>
          <a:stretch/>
        </p:blipFill>
        <p:spPr>
          <a:xfrm>
            <a:off x="8343159" y="1297456"/>
            <a:ext cx="3990205" cy="1972829"/>
          </a:xfrm>
          <a:prstGeom prst="rect">
            <a:avLst/>
          </a:prstGeom>
        </p:spPr>
      </p:pic>
      <p:sp>
        <p:nvSpPr>
          <p:cNvPr id="20" name="TextBox 19">
            <a:extLst>
              <a:ext uri="{FF2B5EF4-FFF2-40B4-BE49-F238E27FC236}">
                <a16:creationId xmlns:a16="http://schemas.microsoft.com/office/drawing/2014/main" id="{EF9825D3-B722-42B7-A9B0-C876EC75FB5E}"/>
              </a:ext>
            </a:extLst>
          </p:cNvPr>
          <p:cNvSpPr txBox="1"/>
          <p:nvPr/>
        </p:nvSpPr>
        <p:spPr>
          <a:xfrm>
            <a:off x="1853738" y="2809702"/>
            <a:ext cx="184731" cy="369332"/>
          </a:xfrm>
          <a:prstGeom prst="rect">
            <a:avLst/>
          </a:prstGeom>
          <a:noFill/>
        </p:spPr>
        <p:txBody>
          <a:bodyPr wrap="none" rtlCol="0">
            <a:spAutoFit/>
          </a:bodyPr>
          <a:lstStyle/>
          <a:p>
            <a:endParaRPr lang="en-US" dirty="0"/>
          </a:p>
        </p:txBody>
      </p:sp>
      <p:sp>
        <p:nvSpPr>
          <p:cNvPr id="24" name="TextBox 23">
            <a:extLst>
              <a:ext uri="{FF2B5EF4-FFF2-40B4-BE49-F238E27FC236}">
                <a16:creationId xmlns:a16="http://schemas.microsoft.com/office/drawing/2014/main" id="{7A9FCD11-7642-4ABA-A63E-6A058371B5F9}"/>
              </a:ext>
            </a:extLst>
          </p:cNvPr>
          <p:cNvSpPr txBox="1"/>
          <p:nvPr/>
        </p:nvSpPr>
        <p:spPr>
          <a:xfrm>
            <a:off x="1599904" y="4291373"/>
            <a:ext cx="2306236" cy="646331"/>
          </a:xfrm>
          <a:prstGeom prst="rect">
            <a:avLst/>
          </a:prstGeom>
          <a:noFill/>
        </p:spPr>
        <p:txBody>
          <a:bodyPr wrap="square" rtlCol="0">
            <a:spAutoFit/>
          </a:bodyPr>
          <a:lstStyle/>
          <a:p>
            <a:r>
              <a:rPr lang="en-GB" sz="1200" dirty="0"/>
              <a:t>Class Parameters is imported from directory config of rocket-chip</a:t>
            </a:r>
            <a:endParaRPr lang="en-US" sz="1200" dirty="0"/>
          </a:p>
        </p:txBody>
      </p:sp>
      <p:sp>
        <p:nvSpPr>
          <p:cNvPr id="26" name="TextBox 25">
            <a:extLst>
              <a:ext uri="{FF2B5EF4-FFF2-40B4-BE49-F238E27FC236}">
                <a16:creationId xmlns:a16="http://schemas.microsoft.com/office/drawing/2014/main" id="{3EAFFA56-C91E-4BAF-B1DD-75580DBBDB27}"/>
              </a:ext>
            </a:extLst>
          </p:cNvPr>
          <p:cNvSpPr txBox="1"/>
          <p:nvPr/>
        </p:nvSpPr>
        <p:spPr>
          <a:xfrm>
            <a:off x="401066" y="5274770"/>
            <a:ext cx="2306236" cy="461665"/>
          </a:xfrm>
          <a:prstGeom prst="rect">
            <a:avLst/>
          </a:prstGeom>
          <a:noFill/>
        </p:spPr>
        <p:txBody>
          <a:bodyPr wrap="square" rtlCol="0">
            <a:spAutoFit/>
          </a:bodyPr>
          <a:lstStyle/>
          <a:p>
            <a:r>
              <a:rPr lang="en-GB" sz="1200" dirty="0"/>
              <a:t>Class </a:t>
            </a:r>
            <a:r>
              <a:rPr lang="en-GB" sz="1200" dirty="0" err="1"/>
              <a:t>CoreModule</a:t>
            </a:r>
            <a:r>
              <a:rPr lang="en-GB" sz="1200" dirty="0"/>
              <a:t> is imported from directory tile of rocket-chip</a:t>
            </a:r>
            <a:endParaRPr lang="en-US" sz="1200" dirty="0"/>
          </a:p>
        </p:txBody>
      </p:sp>
      <p:cxnSp>
        <p:nvCxnSpPr>
          <p:cNvPr id="28" name="Straight Arrow Connector 27">
            <a:extLst>
              <a:ext uri="{FF2B5EF4-FFF2-40B4-BE49-F238E27FC236}">
                <a16:creationId xmlns:a16="http://schemas.microsoft.com/office/drawing/2014/main" id="{D4DD9B05-3585-49A5-8EA9-EAD2B3BCA711}"/>
              </a:ext>
            </a:extLst>
          </p:cNvPr>
          <p:cNvCxnSpPr>
            <a:cxnSpLocks/>
          </p:cNvCxnSpPr>
          <p:nvPr/>
        </p:nvCxnSpPr>
        <p:spPr>
          <a:xfrm>
            <a:off x="2984270" y="3306495"/>
            <a:ext cx="0" cy="1074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4C7E52E-82E0-4062-8F87-31A83D30C3AB}"/>
              </a:ext>
            </a:extLst>
          </p:cNvPr>
          <p:cNvCxnSpPr/>
          <p:nvPr/>
        </p:nvCxnSpPr>
        <p:spPr>
          <a:xfrm>
            <a:off x="980902" y="3568166"/>
            <a:ext cx="0" cy="17872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D12D6B2-3314-4FB7-9D6C-B7C2A03871FD}"/>
              </a:ext>
            </a:extLst>
          </p:cNvPr>
          <p:cNvSpPr txBox="1"/>
          <p:nvPr/>
        </p:nvSpPr>
        <p:spPr>
          <a:xfrm>
            <a:off x="9581727" y="3640731"/>
            <a:ext cx="2632098" cy="276999"/>
          </a:xfrm>
          <a:prstGeom prst="rect">
            <a:avLst/>
          </a:prstGeom>
          <a:noFill/>
        </p:spPr>
        <p:txBody>
          <a:bodyPr wrap="square" rtlCol="0">
            <a:spAutoFit/>
          </a:bodyPr>
          <a:lstStyle/>
          <a:p>
            <a:r>
              <a:rPr lang="en-GB" sz="1200" dirty="0"/>
              <a:t>Input-Output of class ALU are defined</a:t>
            </a:r>
            <a:endParaRPr lang="en-US" sz="1200" dirty="0"/>
          </a:p>
        </p:txBody>
      </p:sp>
      <p:cxnSp>
        <p:nvCxnSpPr>
          <p:cNvPr id="33" name="Straight Arrow Connector 32">
            <a:extLst>
              <a:ext uri="{FF2B5EF4-FFF2-40B4-BE49-F238E27FC236}">
                <a16:creationId xmlns:a16="http://schemas.microsoft.com/office/drawing/2014/main" id="{30DC0B5C-9D30-45B2-8735-8FAB6A1E98CB}"/>
              </a:ext>
            </a:extLst>
          </p:cNvPr>
          <p:cNvCxnSpPr>
            <a:cxnSpLocks/>
          </p:cNvCxnSpPr>
          <p:nvPr/>
        </p:nvCxnSpPr>
        <p:spPr>
          <a:xfrm>
            <a:off x="10202333" y="2901142"/>
            <a:ext cx="524934" cy="7819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6BFD0C3-C8FD-4087-B2DE-FA7F3F6F2D22}"/>
              </a:ext>
            </a:extLst>
          </p:cNvPr>
          <p:cNvSpPr/>
          <p:nvPr/>
        </p:nvSpPr>
        <p:spPr>
          <a:xfrm>
            <a:off x="8586355" y="1761067"/>
            <a:ext cx="2362200" cy="114007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A0FFB42-7DB9-46C1-B21E-43AFD6D1D874}"/>
              </a:ext>
            </a:extLst>
          </p:cNvPr>
          <p:cNvSpPr txBox="1"/>
          <p:nvPr/>
        </p:nvSpPr>
        <p:spPr>
          <a:xfrm>
            <a:off x="1725028" y="257415"/>
            <a:ext cx="1524905" cy="276999"/>
          </a:xfrm>
          <a:prstGeom prst="rect">
            <a:avLst/>
          </a:prstGeom>
          <a:noFill/>
        </p:spPr>
        <p:txBody>
          <a:bodyPr wrap="none" rtlCol="0">
            <a:spAutoFit/>
          </a:bodyPr>
          <a:lstStyle/>
          <a:p>
            <a:r>
              <a:rPr lang="en-GB" sz="1200" dirty="0"/>
              <a:t>Object ALU is defined</a:t>
            </a:r>
            <a:endParaRPr lang="en-US" sz="1200" dirty="0"/>
          </a:p>
        </p:txBody>
      </p:sp>
      <p:cxnSp>
        <p:nvCxnSpPr>
          <p:cNvPr id="38" name="Straight Arrow Connector 37">
            <a:extLst>
              <a:ext uri="{FF2B5EF4-FFF2-40B4-BE49-F238E27FC236}">
                <a16:creationId xmlns:a16="http://schemas.microsoft.com/office/drawing/2014/main" id="{6A6F7E24-DECA-4CEF-B6D9-2BEC6FB448B6}"/>
              </a:ext>
            </a:extLst>
          </p:cNvPr>
          <p:cNvCxnSpPr/>
          <p:nvPr/>
        </p:nvCxnSpPr>
        <p:spPr>
          <a:xfrm flipH="1">
            <a:off x="3327400" y="397933"/>
            <a:ext cx="677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9D3F70C-35A5-4760-9EF0-5C4E64114EA7}"/>
              </a:ext>
            </a:extLst>
          </p:cNvPr>
          <p:cNvSpPr txBox="1"/>
          <p:nvPr/>
        </p:nvSpPr>
        <p:spPr>
          <a:xfrm>
            <a:off x="628271" y="521266"/>
            <a:ext cx="3132452" cy="276999"/>
          </a:xfrm>
          <a:prstGeom prst="rect">
            <a:avLst/>
          </a:prstGeom>
          <a:noFill/>
        </p:spPr>
        <p:txBody>
          <a:bodyPr wrap="square" rtlCol="0">
            <a:spAutoFit/>
          </a:bodyPr>
          <a:lstStyle/>
          <a:p>
            <a:r>
              <a:rPr lang="en-GB" sz="1200" dirty="0"/>
              <a:t>ALU operation bits are defined in method FN_X</a:t>
            </a:r>
            <a:endParaRPr lang="en-US" sz="1200" dirty="0"/>
          </a:p>
        </p:txBody>
      </p:sp>
      <p:cxnSp>
        <p:nvCxnSpPr>
          <p:cNvPr id="41" name="Straight Arrow Connector 40">
            <a:extLst>
              <a:ext uri="{FF2B5EF4-FFF2-40B4-BE49-F238E27FC236}">
                <a16:creationId xmlns:a16="http://schemas.microsoft.com/office/drawing/2014/main" id="{DE351DC0-04A4-414E-9FD6-5A733A5474A1}"/>
              </a:ext>
            </a:extLst>
          </p:cNvPr>
          <p:cNvCxnSpPr>
            <a:cxnSpLocks/>
            <a:endCxn id="39" idx="3"/>
          </p:cNvCxnSpPr>
          <p:nvPr/>
        </p:nvCxnSpPr>
        <p:spPr>
          <a:xfrm flipH="1">
            <a:off x="3760723" y="646238"/>
            <a:ext cx="318400" cy="13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6804186-DDC2-4D59-A2C1-56194241E5BE}"/>
              </a:ext>
            </a:extLst>
          </p:cNvPr>
          <p:cNvSpPr txBox="1"/>
          <p:nvPr/>
        </p:nvSpPr>
        <p:spPr>
          <a:xfrm>
            <a:off x="1372033" y="1484068"/>
            <a:ext cx="1923000" cy="276999"/>
          </a:xfrm>
          <a:prstGeom prst="rect">
            <a:avLst/>
          </a:prstGeom>
          <a:noFill/>
        </p:spPr>
        <p:txBody>
          <a:bodyPr wrap="square" rtlCol="0">
            <a:spAutoFit/>
          </a:bodyPr>
          <a:lstStyle/>
          <a:p>
            <a:r>
              <a:rPr lang="en-GB" sz="1200" dirty="0"/>
              <a:t>ALU operations are defined</a:t>
            </a:r>
            <a:endParaRPr lang="en-US" sz="1200" dirty="0"/>
          </a:p>
        </p:txBody>
      </p:sp>
      <p:cxnSp>
        <p:nvCxnSpPr>
          <p:cNvPr id="48" name="Straight Arrow Connector 47">
            <a:extLst>
              <a:ext uri="{FF2B5EF4-FFF2-40B4-BE49-F238E27FC236}">
                <a16:creationId xmlns:a16="http://schemas.microsoft.com/office/drawing/2014/main" id="{DB9966B9-7477-4425-B5B8-F973A2DC0658}"/>
              </a:ext>
            </a:extLst>
          </p:cNvPr>
          <p:cNvCxnSpPr>
            <a:endCxn id="46" idx="3"/>
          </p:cNvCxnSpPr>
          <p:nvPr/>
        </p:nvCxnSpPr>
        <p:spPr>
          <a:xfrm flipH="1">
            <a:off x="3295033" y="1607477"/>
            <a:ext cx="800716" cy="15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362E56DF-652F-4E1A-90D3-B97E0C411E67}"/>
              </a:ext>
            </a:extLst>
          </p:cNvPr>
          <p:cNvSpPr/>
          <p:nvPr/>
        </p:nvSpPr>
        <p:spPr>
          <a:xfrm>
            <a:off x="4189615" y="569981"/>
            <a:ext cx="2105546" cy="17554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5866FA96-56BE-4292-A030-35C691AF9D1F}"/>
              </a:ext>
            </a:extLst>
          </p:cNvPr>
          <p:cNvSpPr/>
          <p:nvPr/>
        </p:nvSpPr>
        <p:spPr>
          <a:xfrm>
            <a:off x="4206241" y="947894"/>
            <a:ext cx="1889759" cy="223114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06AB711E-68DB-417B-8146-376B3037FA57}"/>
              </a:ext>
            </a:extLst>
          </p:cNvPr>
          <p:cNvSpPr/>
          <p:nvPr/>
        </p:nvSpPr>
        <p:spPr>
          <a:xfrm>
            <a:off x="309245" y="3082431"/>
            <a:ext cx="2708274" cy="22406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F7550992-8F81-40F7-8B8B-E4C2FE7E0303}"/>
              </a:ext>
            </a:extLst>
          </p:cNvPr>
          <p:cNvSpPr/>
          <p:nvPr/>
        </p:nvSpPr>
        <p:spPr>
          <a:xfrm>
            <a:off x="309012" y="3332640"/>
            <a:ext cx="2617065" cy="21886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descr="Logo&#10;&#10;Description automatically generated">
            <a:extLst>
              <a:ext uri="{FF2B5EF4-FFF2-40B4-BE49-F238E27FC236}">
                <a16:creationId xmlns:a16="http://schemas.microsoft.com/office/drawing/2014/main" id="{7259F6D0-FC0A-4358-9522-7731F85D94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642906"/>
            <a:ext cx="1456570" cy="693828"/>
          </a:xfrm>
          <a:prstGeom prst="rect">
            <a:avLst/>
          </a:prstGeom>
        </p:spPr>
      </p:pic>
    </p:spTree>
    <p:extLst>
      <p:ext uri="{BB962C8B-B14F-4D97-AF65-F5344CB8AC3E}">
        <p14:creationId xmlns:p14="http://schemas.microsoft.com/office/powerpoint/2010/main" val="1383486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0C04AC77-D523-4B11-95C4-BC876A9F9120}"/>
              </a:ext>
            </a:extLst>
          </p:cNvPr>
          <p:cNvPicPr>
            <a:picLocks noChangeAspect="1"/>
          </p:cNvPicPr>
          <p:nvPr/>
        </p:nvPicPr>
        <p:blipFill rotWithShape="1">
          <a:blip r:embed="rId2"/>
          <a:srcRect l="6964" t="12712" r="7387" b="12335"/>
          <a:stretch/>
        </p:blipFill>
        <p:spPr>
          <a:xfrm>
            <a:off x="119270" y="1999661"/>
            <a:ext cx="5894795" cy="2894072"/>
          </a:xfrm>
          <a:prstGeom prst="rect">
            <a:avLst/>
          </a:prstGeom>
        </p:spPr>
      </p:pic>
      <p:sp>
        <p:nvSpPr>
          <p:cNvPr id="3" name="Content Placeholder 2">
            <a:extLst>
              <a:ext uri="{FF2B5EF4-FFF2-40B4-BE49-F238E27FC236}">
                <a16:creationId xmlns:a16="http://schemas.microsoft.com/office/drawing/2014/main" id="{C23F8589-E978-4DDD-AC40-373A46D13BE3}"/>
              </a:ext>
            </a:extLst>
          </p:cNvPr>
          <p:cNvSpPr>
            <a:spLocks noGrp="1"/>
          </p:cNvSpPr>
          <p:nvPr>
            <p:ph idx="1"/>
          </p:nvPr>
        </p:nvSpPr>
        <p:spPr>
          <a:xfrm>
            <a:off x="400747" y="1471879"/>
            <a:ext cx="11259875" cy="359463"/>
          </a:xfrm>
        </p:spPr>
        <p:txBody>
          <a:bodyPr>
            <a:normAutofit/>
          </a:bodyPr>
          <a:lstStyle/>
          <a:p>
            <a:r>
              <a:rPr lang="en-US" dirty="0"/>
              <a:t>Class ALU has three inputs and three outputs</a:t>
            </a:r>
          </a:p>
        </p:txBody>
      </p:sp>
      <p:graphicFrame>
        <p:nvGraphicFramePr>
          <p:cNvPr id="5" name="Table 4">
            <a:extLst>
              <a:ext uri="{FF2B5EF4-FFF2-40B4-BE49-F238E27FC236}">
                <a16:creationId xmlns:a16="http://schemas.microsoft.com/office/drawing/2014/main" id="{4671C967-5DE2-4E99-BACB-D9A1640EB479}"/>
              </a:ext>
            </a:extLst>
          </p:cNvPr>
          <p:cNvGraphicFramePr>
            <a:graphicFrameLocks noGrp="1"/>
          </p:cNvGraphicFramePr>
          <p:nvPr>
            <p:extLst>
              <p:ext uri="{D42A27DB-BD31-4B8C-83A1-F6EECF244321}">
                <p14:modId xmlns:p14="http://schemas.microsoft.com/office/powerpoint/2010/main" val="3020685014"/>
              </p:ext>
            </p:extLst>
          </p:nvPr>
        </p:nvGraphicFramePr>
        <p:xfrm>
          <a:off x="6100539" y="1964237"/>
          <a:ext cx="5972191" cy="3170342"/>
        </p:xfrm>
        <a:graphic>
          <a:graphicData uri="http://schemas.openxmlformats.org/drawingml/2006/table">
            <a:tbl>
              <a:tblPr firstRow="1" bandRow="1">
                <a:tableStyleId>{5C22544A-7EE6-4342-B048-85BDC9FD1C3A}</a:tableStyleId>
              </a:tblPr>
              <a:tblGrid>
                <a:gridCol w="1002889">
                  <a:extLst>
                    <a:ext uri="{9D8B030D-6E8A-4147-A177-3AD203B41FA5}">
                      <a16:colId xmlns:a16="http://schemas.microsoft.com/office/drawing/2014/main" val="2419030278"/>
                    </a:ext>
                  </a:extLst>
                </a:gridCol>
                <a:gridCol w="4969302">
                  <a:extLst>
                    <a:ext uri="{9D8B030D-6E8A-4147-A177-3AD203B41FA5}">
                      <a16:colId xmlns:a16="http://schemas.microsoft.com/office/drawing/2014/main" val="484588250"/>
                    </a:ext>
                  </a:extLst>
                </a:gridCol>
              </a:tblGrid>
              <a:tr h="385664">
                <a:tc>
                  <a:txBody>
                    <a:bodyPr/>
                    <a:lstStyle/>
                    <a:p>
                      <a:pPr marL="0" marR="0">
                        <a:lnSpc>
                          <a:spcPct val="107000"/>
                        </a:lnSpc>
                        <a:spcBef>
                          <a:spcPts val="0"/>
                        </a:spcBef>
                        <a:spcAft>
                          <a:spcPts val="0"/>
                        </a:spcAft>
                      </a:pPr>
                      <a:r>
                        <a:rPr lang="en-US" sz="1900" dirty="0">
                          <a:effectLst/>
                        </a:rPr>
                        <a:t>ALU I/O</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900" dirty="0">
                          <a:effectLst/>
                        </a:rPr>
                        <a:t>Description</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3621217127"/>
                  </a:ext>
                </a:extLst>
              </a:tr>
              <a:tr h="321343">
                <a:tc>
                  <a:txBody>
                    <a:bodyPr/>
                    <a:lstStyle/>
                    <a:p>
                      <a:pPr marL="0" marR="0">
                        <a:lnSpc>
                          <a:spcPct val="107000"/>
                        </a:lnSpc>
                        <a:spcBef>
                          <a:spcPts val="0"/>
                        </a:spcBef>
                        <a:spcAft>
                          <a:spcPts val="0"/>
                        </a:spcAft>
                      </a:pPr>
                      <a:r>
                        <a:rPr lang="en-US" sz="1500">
                          <a:effectLst/>
                        </a:rPr>
                        <a:t>dw</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Data width which can be 32bit or 64 bit</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536701049"/>
                  </a:ext>
                </a:extLst>
              </a:tr>
              <a:tr h="321343">
                <a:tc>
                  <a:txBody>
                    <a:bodyPr/>
                    <a:lstStyle/>
                    <a:p>
                      <a:pPr marL="0" marR="0">
                        <a:lnSpc>
                          <a:spcPct val="107000"/>
                        </a:lnSpc>
                        <a:spcBef>
                          <a:spcPts val="0"/>
                        </a:spcBef>
                        <a:spcAft>
                          <a:spcPts val="0"/>
                        </a:spcAft>
                      </a:pPr>
                      <a:r>
                        <a:rPr lang="en-US" sz="1500">
                          <a:effectLst/>
                        </a:rPr>
                        <a:t>fn</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Takes </a:t>
                      </a:r>
                      <a:r>
                        <a:rPr lang="en-US" sz="1500" dirty="0" err="1">
                          <a:effectLst/>
                        </a:rPr>
                        <a:t>Aluop</a:t>
                      </a:r>
                      <a:r>
                        <a:rPr lang="en-US" sz="1500" dirty="0">
                          <a:effectLst/>
                        </a:rPr>
                        <a:t> bits as input, width is predefined by 4</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663104874"/>
                  </a:ext>
                </a:extLst>
              </a:tr>
              <a:tr h="321343">
                <a:tc>
                  <a:txBody>
                    <a:bodyPr/>
                    <a:lstStyle/>
                    <a:p>
                      <a:pPr marL="0" marR="0">
                        <a:lnSpc>
                          <a:spcPct val="107000"/>
                        </a:lnSpc>
                        <a:spcBef>
                          <a:spcPts val="0"/>
                        </a:spcBef>
                        <a:spcAft>
                          <a:spcPts val="0"/>
                        </a:spcAft>
                      </a:pPr>
                      <a:r>
                        <a:rPr lang="en-US" sz="1500">
                          <a:effectLst/>
                        </a:rPr>
                        <a:t>in2</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Operand B input, here </a:t>
                      </a:r>
                      <a:r>
                        <a:rPr lang="en-US" sz="1500" dirty="0" err="1">
                          <a:effectLst/>
                        </a:rPr>
                        <a:t>xLen</a:t>
                      </a:r>
                      <a:r>
                        <a:rPr lang="en-US" sz="1500" dirty="0">
                          <a:effectLst/>
                        </a:rPr>
                        <a:t>  can be changed to 32 or 64bits</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138894124"/>
                  </a:ext>
                </a:extLst>
              </a:tr>
              <a:tr h="321343">
                <a:tc>
                  <a:txBody>
                    <a:bodyPr/>
                    <a:lstStyle/>
                    <a:p>
                      <a:pPr marL="0" marR="0">
                        <a:lnSpc>
                          <a:spcPct val="107000"/>
                        </a:lnSpc>
                        <a:spcBef>
                          <a:spcPts val="0"/>
                        </a:spcBef>
                        <a:spcAft>
                          <a:spcPts val="0"/>
                        </a:spcAft>
                      </a:pPr>
                      <a:r>
                        <a:rPr lang="en-US" sz="1500" dirty="0">
                          <a:effectLst/>
                        </a:rPr>
                        <a:t>in1</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a:effectLst/>
                        </a:rPr>
                        <a:t>Operand A input, here xLen  can be changed to 32 or 64bits</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458712250"/>
                  </a:ext>
                </a:extLst>
              </a:tr>
              <a:tr h="559484">
                <a:tc>
                  <a:txBody>
                    <a:bodyPr/>
                    <a:lstStyle/>
                    <a:p>
                      <a:pPr marL="0" marR="0">
                        <a:lnSpc>
                          <a:spcPct val="107000"/>
                        </a:lnSpc>
                        <a:spcBef>
                          <a:spcPts val="0"/>
                        </a:spcBef>
                        <a:spcAft>
                          <a:spcPts val="0"/>
                        </a:spcAft>
                      </a:pPr>
                      <a:r>
                        <a:rPr lang="en-US" sz="1500">
                          <a:effectLst/>
                        </a:rPr>
                        <a:t>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It is the ALU result output for logical operators, generated by the ALU</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796935066"/>
                  </a:ext>
                </a:extLst>
              </a:tr>
              <a:tr h="559484">
                <a:tc>
                  <a:txBody>
                    <a:bodyPr/>
                    <a:lstStyle/>
                    <a:p>
                      <a:pPr marL="0" marR="0">
                        <a:lnSpc>
                          <a:spcPct val="107000"/>
                        </a:lnSpc>
                        <a:spcBef>
                          <a:spcPts val="0"/>
                        </a:spcBef>
                        <a:spcAft>
                          <a:spcPts val="0"/>
                        </a:spcAft>
                      </a:pPr>
                      <a:r>
                        <a:rPr lang="en-US" sz="1500">
                          <a:effectLst/>
                        </a:rPr>
                        <a:t>adder_out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It is the ALU result output for mathematical operators, generated by the ALU</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850053868"/>
                  </a:ext>
                </a:extLst>
              </a:tr>
              <a:tr h="321343">
                <a:tc>
                  <a:txBody>
                    <a:bodyPr/>
                    <a:lstStyle/>
                    <a:p>
                      <a:pPr marL="0" marR="0">
                        <a:lnSpc>
                          <a:spcPct val="107000"/>
                        </a:lnSpc>
                        <a:spcBef>
                          <a:spcPts val="0"/>
                        </a:spcBef>
                        <a:spcAft>
                          <a:spcPts val="0"/>
                        </a:spcAft>
                      </a:pPr>
                      <a:r>
                        <a:rPr lang="en-US" sz="1500">
                          <a:effectLst/>
                        </a:rPr>
                        <a:t>cmp_out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Branch output weather branch condition True or False</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95666027"/>
                  </a:ext>
                </a:extLst>
              </a:tr>
            </a:tbl>
          </a:graphicData>
        </a:graphic>
      </p:graphicFrame>
      <p:pic>
        <p:nvPicPr>
          <p:cNvPr id="2" name="Picture 1" descr="Logo&#10;&#10;Description automatically generated">
            <a:extLst>
              <a:ext uri="{FF2B5EF4-FFF2-40B4-BE49-F238E27FC236}">
                <a16:creationId xmlns:a16="http://schemas.microsoft.com/office/drawing/2014/main" id="{3F2F7647-C861-40EF-B210-EC13ECB07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
        <p:nvSpPr>
          <p:cNvPr id="6" name="Rectangle 5"/>
          <p:cNvSpPr/>
          <p:nvPr/>
        </p:nvSpPr>
        <p:spPr>
          <a:xfrm>
            <a:off x="1449453" y="352136"/>
            <a:ext cx="5598709" cy="480131"/>
          </a:xfrm>
          <a:prstGeom prst="rect">
            <a:avLst/>
          </a:prstGeom>
        </p:spPr>
        <p:txBody>
          <a:bodyPr wrap="square">
            <a:spAutoFit/>
          </a:bodyPr>
          <a:lstStyle/>
          <a:p>
            <a:pPr lvl="0">
              <a:lnSpc>
                <a:spcPct val="90000"/>
              </a:lnSpc>
              <a:spcBef>
                <a:spcPts val="1000"/>
              </a:spcBef>
            </a:pPr>
            <a:r>
              <a:rPr lang="en-US" sz="2800" b="1" dirty="0">
                <a:solidFill>
                  <a:srgbClr val="243978"/>
                </a:solidFill>
                <a:latin typeface="Roboto" panose="02000000000000000000" pitchFamily="2" charset="0"/>
              </a:rPr>
              <a:t>Deep Dive into Rocket-ALU</a:t>
            </a:r>
            <a:endParaRPr lang="en-US" sz="2800" dirty="0">
              <a:solidFill>
                <a:prstClr val="black"/>
              </a:solidFill>
              <a:latin typeface="Roboto" panose="02000000000000000000" pitchFamily="2" charset="0"/>
            </a:endParaRPr>
          </a:p>
        </p:txBody>
      </p:sp>
      <p:sp>
        <p:nvSpPr>
          <p:cNvPr id="7" name="Rectangle: Rounded Corners 6"/>
          <p:cNvSpPr/>
          <p:nvPr/>
        </p:nvSpPr>
        <p:spPr>
          <a:xfrm>
            <a:off x="400747" y="2667665"/>
            <a:ext cx="3676731" cy="1912648"/>
          </a:xfrm>
          <a:prstGeom prst="roundRect">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57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id="{4C69A934-D4F4-427C-A1B8-143118050FF2}"/>
              </a:ext>
            </a:extLst>
          </p:cNvPr>
          <p:cNvPicPr>
            <a:picLocks noChangeAspect="1"/>
          </p:cNvPicPr>
          <p:nvPr/>
        </p:nvPicPr>
        <p:blipFill>
          <a:blip r:embed="rId2"/>
          <a:stretch>
            <a:fillRect/>
          </a:stretch>
        </p:blipFill>
        <p:spPr>
          <a:xfrm>
            <a:off x="85725" y="1257299"/>
            <a:ext cx="7287931" cy="2633357"/>
          </a:xfrm>
          <a:prstGeom prst="rect">
            <a:avLst/>
          </a:prstGeom>
        </p:spPr>
      </p:pic>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l="9469" r="20135" b="38326"/>
          <a:stretch/>
        </p:blipFill>
        <p:spPr>
          <a:xfrm>
            <a:off x="6791469" y="0"/>
            <a:ext cx="5400531" cy="6123756"/>
          </a:xfrm>
        </p:spPr>
      </p:pic>
      <p:sp>
        <p:nvSpPr>
          <p:cNvPr id="12" name="Rectangle 11">
            <a:extLst>
              <a:ext uri="{FF2B5EF4-FFF2-40B4-BE49-F238E27FC236}">
                <a16:creationId xmlns:a16="http://schemas.microsoft.com/office/drawing/2014/main" id="{84D3F3BA-6769-47ED-832A-BD0FF99B336B}"/>
              </a:ext>
            </a:extLst>
          </p:cNvPr>
          <p:cNvSpPr/>
          <p:nvPr/>
        </p:nvSpPr>
        <p:spPr>
          <a:xfrm>
            <a:off x="11352628" y="5247249"/>
            <a:ext cx="839372" cy="49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10;&#10;Description automatically generated">
            <a:extLst>
              <a:ext uri="{FF2B5EF4-FFF2-40B4-BE49-F238E27FC236}">
                <a16:creationId xmlns:a16="http://schemas.microsoft.com/office/drawing/2014/main" id="{720AF315-85A1-43B4-880B-6C82944B6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9853" y="5484659"/>
            <a:ext cx="1709377" cy="814251"/>
          </a:xfrm>
          <a:prstGeom prst="rect">
            <a:avLst/>
          </a:prstGeom>
        </p:spPr>
      </p:pic>
      <p:sp>
        <p:nvSpPr>
          <p:cNvPr id="6" name="Content Placeholder 2">
            <a:extLst>
              <a:ext uri="{FF2B5EF4-FFF2-40B4-BE49-F238E27FC236}">
                <a16:creationId xmlns:a16="http://schemas.microsoft.com/office/drawing/2014/main" id="{9AD75D04-876E-405E-A8D7-1DD0C93A1ED7}"/>
              </a:ext>
            </a:extLst>
          </p:cNvPr>
          <p:cNvSpPr txBox="1">
            <a:spLocks/>
          </p:cNvSpPr>
          <p:nvPr/>
        </p:nvSpPr>
        <p:spPr>
          <a:xfrm>
            <a:off x="849664" y="4065811"/>
            <a:ext cx="5243639" cy="19061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100" dirty="0"/>
              <a:t>The Next block of code performs addition and subtraction operation of ALU.</a:t>
            </a:r>
          </a:p>
          <a:p>
            <a:pPr algn="just"/>
            <a:r>
              <a:rPr lang="en-US" sz="1100" dirty="0" err="1"/>
              <a:t>adder_out</a:t>
            </a:r>
            <a:r>
              <a:rPr lang="en-US" sz="1100" dirty="0"/>
              <a:t> is used to output the result of addition / subtraction operation performed by ALU</a:t>
            </a:r>
          </a:p>
          <a:p>
            <a:pPr algn="just"/>
            <a:r>
              <a:rPr lang="en-GB" sz="1100" dirty="0"/>
              <a:t>Variable in2_inv is initialized with Mux function which has parameters, </a:t>
            </a:r>
            <a:r>
              <a:rPr lang="en-GB" sz="1100" dirty="0" err="1"/>
              <a:t>isSub</a:t>
            </a:r>
            <a:r>
              <a:rPr lang="en-GB" sz="1100" dirty="0"/>
              <a:t> function with parameter </a:t>
            </a:r>
            <a:r>
              <a:rPr lang="en-GB" sz="1100" dirty="0" err="1"/>
              <a:t>io.fn</a:t>
            </a:r>
            <a:r>
              <a:rPr lang="en-GB" sz="1100" dirty="0"/>
              <a:t> as selector, Not of io.in2 as input1 of Mux, and io.in2 as input2 of Mux</a:t>
            </a:r>
          </a:p>
          <a:p>
            <a:pPr algn="just"/>
            <a:r>
              <a:rPr lang="en-GB" sz="1100" dirty="0"/>
              <a:t>Variable in1_xor_in2 is initialized with io.in1 </a:t>
            </a:r>
            <a:r>
              <a:rPr lang="en-GB" sz="1100" dirty="0" err="1"/>
              <a:t>XOR’ed</a:t>
            </a:r>
            <a:r>
              <a:rPr lang="en-GB" sz="1100" dirty="0"/>
              <a:t> ( ^ ) with in2_inv.</a:t>
            </a:r>
          </a:p>
          <a:p>
            <a:pPr algn="just"/>
            <a:r>
              <a:rPr lang="en-GB" sz="1100" dirty="0" err="1"/>
              <a:t>Io.adder_out</a:t>
            </a:r>
            <a:r>
              <a:rPr lang="en-GB" sz="1100" dirty="0"/>
              <a:t> is wired to io.in1 + in2_inv + </a:t>
            </a:r>
            <a:r>
              <a:rPr lang="en-GB" sz="1100" dirty="0" err="1"/>
              <a:t>isSub</a:t>
            </a:r>
            <a:r>
              <a:rPr lang="en-GB" sz="1100" dirty="0"/>
              <a:t> of </a:t>
            </a:r>
            <a:r>
              <a:rPr lang="en-GB" sz="1100" dirty="0" err="1"/>
              <a:t>io.fn</a:t>
            </a:r>
            <a:endParaRPr lang="en-US" sz="1100" dirty="0"/>
          </a:p>
          <a:p>
            <a:pPr algn="just"/>
            <a:endParaRPr lang="en-US" sz="1100" dirty="0"/>
          </a:p>
        </p:txBody>
      </p:sp>
    </p:spTree>
    <p:extLst>
      <p:ext uri="{BB962C8B-B14F-4D97-AF65-F5344CB8AC3E}">
        <p14:creationId xmlns:p14="http://schemas.microsoft.com/office/powerpoint/2010/main" val="3975530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diagram&#10;&#10;Description automatically generated">
            <a:extLst>
              <a:ext uri="{FF2B5EF4-FFF2-40B4-BE49-F238E27FC236}">
                <a16:creationId xmlns:a16="http://schemas.microsoft.com/office/drawing/2014/main" id="{56E98A7E-0397-470C-8D13-9ACE89546D6A}"/>
              </a:ext>
            </a:extLst>
          </p:cNvPr>
          <p:cNvPicPr>
            <a:picLocks noGrp="1" noChangeAspect="1"/>
          </p:cNvPicPr>
          <p:nvPr>
            <p:ph idx="1"/>
          </p:nvPr>
        </p:nvPicPr>
        <p:blipFill rotWithShape="1">
          <a:blip r:embed="rId2"/>
          <a:srcRect l="41016" t="7043" r="36581" b="76523"/>
          <a:stretch/>
        </p:blipFill>
        <p:spPr>
          <a:xfrm>
            <a:off x="3707847" y="1433081"/>
            <a:ext cx="4957430" cy="4706665"/>
          </a:xfrm>
        </p:spPr>
      </p:pic>
      <p:pic>
        <p:nvPicPr>
          <p:cNvPr id="2" name="Picture 1" descr="Logo&#10;&#10;Description automatically generated">
            <a:extLst>
              <a:ext uri="{FF2B5EF4-FFF2-40B4-BE49-F238E27FC236}">
                <a16:creationId xmlns:a16="http://schemas.microsoft.com/office/drawing/2014/main" id="{7793B90C-F50D-415C-9597-CE90091301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
        <p:nvSpPr>
          <p:cNvPr id="3" name="TextBox 2"/>
          <p:cNvSpPr txBox="1"/>
          <p:nvPr/>
        </p:nvSpPr>
        <p:spPr>
          <a:xfrm>
            <a:off x="255582" y="2035449"/>
            <a:ext cx="3175461" cy="408623"/>
          </a:xfrm>
          <a:prstGeom prst="roundRect">
            <a:avLst/>
          </a:prstGeom>
          <a:noFill/>
          <a:ln w="28575">
            <a:solidFill>
              <a:schemeClr val="tx1"/>
            </a:solidFill>
          </a:ln>
          <a:effectLst/>
        </p:spPr>
        <p:txBody>
          <a:bodyPr wrap="square" rtlCol="0">
            <a:spAutoFit/>
          </a:bodyPr>
          <a:lstStyle/>
          <a:p>
            <a:r>
              <a:rPr lang="en-GB" dirty="0" err="1"/>
              <a:t>dw</a:t>
            </a:r>
            <a:r>
              <a:rPr lang="en-GB" dirty="0"/>
              <a:t> = </a:t>
            </a:r>
            <a:r>
              <a:rPr lang="en-GB" dirty="0" err="1"/>
              <a:t>datawidth</a:t>
            </a:r>
            <a:r>
              <a:rPr lang="en-GB" dirty="0"/>
              <a:t> [0:31]/[0:63]</a:t>
            </a:r>
            <a:endParaRPr lang="en-US" dirty="0"/>
          </a:p>
        </p:txBody>
      </p:sp>
      <p:sp>
        <p:nvSpPr>
          <p:cNvPr id="8" name="TextBox 7"/>
          <p:cNvSpPr txBox="1"/>
          <p:nvPr/>
        </p:nvSpPr>
        <p:spPr>
          <a:xfrm>
            <a:off x="241695" y="2755472"/>
            <a:ext cx="2904488" cy="408623"/>
          </a:xfrm>
          <a:prstGeom prst="roundRect">
            <a:avLst/>
          </a:prstGeom>
          <a:noFill/>
          <a:ln w="28575">
            <a:solidFill>
              <a:schemeClr val="tx1"/>
            </a:solidFill>
          </a:ln>
          <a:effectLst/>
        </p:spPr>
        <p:txBody>
          <a:bodyPr wrap="square" rtlCol="0">
            <a:spAutoFit/>
          </a:bodyPr>
          <a:lstStyle/>
          <a:p>
            <a:r>
              <a:rPr lang="en-GB" dirty="0" err="1"/>
              <a:t>fn</a:t>
            </a:r>
            <a:r>
              <a:rPr lang="en-GB" dirty="0"/>
              <a:t> = </a:t>
            </a:r>
            <a:r>
              <a:rPr lang="en-GB" dirty="0" err="1"/>
              <a:t>ALUop</a:t>
            </a:r>
            <a:r>
              <a:rPr lang="en-GB" dirty="0"/>
              <a:t> bit as input [0:3]</a:t>
            </a:r>
            <a:endParaRPr lang="en-US" dirty="0"/>
          </a:p>
        </p:txBody>
      </p:sp>
      <p:sp>
        <p:nvSpPr>
          <p:cNvPr id="9" name="TextBox 8"/>
          <p:cNvSpPr txBox="1"/>
          <p:nvPr/>
        </p:nvSpPr>
        <p:spPr>
          <a:xfrm>
            <a:off x="277202" y="3400545"/>
            <a:ext cx="2707601" cy="715089"/>
          </a:xfrm>
          <a:prstGeom prst="roundRect">
            <a:avLst/>
          </a:prstGeom>
          <a:noFill/>
          <a:ln w="28575">
            <a:solidFill>
              <a:schemeClr val="tx1"/>
            </a:solidFill>
          </a:ln>
          <a:effectLst/>
        </p:spPr>
        <p:txBody>
          <a:bodyPr wrap="square" rtlCol="0">
            <a:spAutoFit/>
          </a:bodyPr>
          <a:lstStyle/>
          <a:p>
            <a:r>
              <a:rPr lang="en-GB" dirty="0"/>
              <a:t>In1 = Operand B of ALU as input [0:31]/[0:63]</a:t>
            </a:r>
            <a:endParaRPr lang="en-US" dirty="0"/>
          </a:p>
        </p:txBody>
      </p:sp>
      <p:sp>
        <p:nvSpPr>
          <p:cNvPr id="10" name="TextBox 9"/>
          <p:cNvSpPr txBox="1"/>
          <p:nvPr/>
        </p:nvSpPr>
        <p:spPr>
          <a:xfrm>
            <a:off x="308353" y="4227601"/>
            <a:ext cx="2707600" cy="715089"/>
          </a:xfrm>
          <a:prstGeom prst="roundRect">
            <a:avLst/>
          </a:prstGeom>
          <a:noFill/>
          <a:ln w="28575">
            <a:solidFill>
              <a:schemeClr val="tx1"/>
            </a:solidFill>
          </a:ln>
          <a:effectLst/>
        </p:spPr>
        <p:txBody>
          <a:bodyPr wrap="square" rtlCol="0">
            <a:spAutoFit/>
          </a:bodyPr>
          <a:lstStyle/>
          <a:p>
            <a:r>
              <a:rPr lang="en-GB" dirty="0"/>
              <a:t>In2 = Operand A of ALU as input [0:31]/[0:63]</a:t>
            </a:r>
            <a:endParaRPr lang="en-US" dirty="0"/>
          </a:p>
        </p:txBody>
      </p:sp>
      <p:sp>
        <p:nvSpPr>
          <p:cNvPr id="11" name="TextBox 10"/>
          <p:cNvSpPr txBox="1"/>
          <p:nvPr/>
        </p:nvSpPr>
        <p:spPr>
          <a:xfrm>
            <a:off x="8786377" y="2201526"/>
            <a:ext cx="3197002" cy="715089"/>
          </a:xfrm>
          <a:prstGeom prst="roundRect">
            <a:avLst/>
          </a:prstGeom>
          <a:noFill/>
          <a:ln w="28575">
            <a:solidFill>
              <a:schemeClr val="tx1"/>
            </a:solidFill>
          </a:ln>
          <a:effectLst/>
        </p:spPr>
        <p:txBody>
          <a:bodyPr wrap="square" rtlCol="0">
            <a:spAutoFit/>
          </a:bodyPr>
          <a:lstStyle/>
          <a:p>
            <a:r>
              <a:rPr lang="en-GB" dirty="0"/>
              <a:t>out = ALU result output for logical operators [0:31]/[0:63]</a:t>
            </a:r>
            <a:endParaRPr lang="en-US" dirty="0"/>
          </a:p>
        </p:txBody>
      </p:sp>
      <p:sp>
        <p:nvSpPr>
          <p:cNvPr id="12" name="TextBox 11"/>
          <p:cNvSpPr txBox="1"/>
          <p:nvPr/>
        </p:nvSpPr>
        <p:spPr>
          <a:xfrm>
            <a:off x="9122836" y="4177918"/>
            <a:ext cx="3069164" cy="1021556"/>
          </a:xfrm>
          <a:prstGeom prst="roundRect">
            <a:avLst/>
          </a:prstGeom>
          <a:noFill/>
          <a:ln w="28575">
            <a:solidFill>
              <a:schemeClr val="tx1"/>
            </a:solidFill>
          </a:ln>
          <a:effectLst/>
        </p:spPr>
        <p:txBody>
          <a:bodyPr wrap="square" rtlCol="0">
            <a:spAutoFit/>
          </a:bodyPr>
          <a:lstStyle/>
          <a:p>
            <a:r>
              <a:rPr lang="en-GB" dirty="0" err="1"/>
              <a:t>adder_out</a:t>
            </a:r>
            <a:r>
              <a:rPr lang="en-GB" dirty="0"/>
              <a:t> = ALU result output for mathematical operations [0:31]/[0:63]</a:t>
            </a:r>
            <a:endParaRPr lang="en-US" dirty="0"/>
          </a:p>
        </p:txBody>
      </p:sp>
      <p:sp>
        <p:nvSpPr>
          <p:cNvPr id="13" name="TextBox 12"/>
          <p:cNvSpPr txBox="1"/>
          <p:nvPr/>
        </p:nvSpPr>
        <p:spPr>
          <a:xfrm>
            <a:off x="6887981" y="5374439"/>
            <a:ext cx="2973762" cy="715089"/>
          </a:xfrm>
          <a:prstGeom prst="roundRect">
            <a:avLst/>
          </a:prstGeom>
          <a:noFill/>
          <a:ln w="28575">
            <a:solidFill>
              <a:schemeClr val="tx1"/>
            </a:solidFill>
          </a:ln>
          <a:effectLst/>
        </p:spPr>
        <p:txBody>
          <a:bodyPr wrap="square" rtlCol="0">
            <a:spAutoFit/>
          </a:bodyPr>
          <a:lstStyle/>
          <a:p>
            <a:r>
              <a:rPr lang="en-GB" dirty="0" err="1"/>
              <a:t>Cmp_out</a:t>
            </a:r>
            <a:r>
              <a:rPr lang="en-GB" dirty="0"/>
              <a:t> = Branch result output [Bool]</a:t>
            </a:r>
            <a:endParaRPr lang="en-US" dirty="0"/>
          </a:p>
        </p:txBody>
      </p:sp>
      <p:cxnSp>
        <p:nvCxnSpPr>
          <p:cNvPr id="14" name="Straight Arrow Connector 13"/>
          <p:cNvCxnSpPr>
            <a:cxnSpLocks/>
          </p:cNvCxnSpPr>
          <p:nvPr/>
        </p:nvCxnSpPr>
        <p:spPr>
          <a:xfrm flipH="1" flipV="1">
            <a:off x="3456062" y="2414112"/>
            <a:ext cx="775116" cy="2899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endCxn id="8" idx="3"/>
          </p:cNvCxnSpPr>
          <p:nvPr/>
        </p:nvCxnSpPr>
        <p:spPr>
          <a:xfrm flipH="1" flipV="1">
            <a:off x="3146183" y="2959784"/>
            <a:ext cx="1084998" cy="226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endCxn id="9" idx="3"/>
          </p:cNvCxnSpPr>
          <p:nvPr/>
        </p:nvCxnSpPr>
        <p:spPr>
          <a:xfrm flipH="1">
            <a:off x="2984803" y="3589246"/>
            <a:ext cx="1188186" cy="1688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endCxn id="10" idx="3"/>
          </p:cNvCxnSpPr>
          <p:nvPr/>
        </p:nvCxnSpPr>
        <p:spPr>
          <a:xfrm flipH="1">
            <a:off x="3015953" y="4022294"/>
            <a:ext cx="1157036" cy="562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endCxn id="11" idx="1"/>
          </p:cNvCxnSpPr>
          <p:nvPr/>
        </p:nvCxnSpPr>
        <p:spPr>
          <a:xfrm flipV="1">
            <a:off x="7581207" y="2559071"/>
            <a:ext cx="1205170" cy="400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7909996" y="3428870"/>
            <a:ext cx="2044753" cy="749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8029402" y="3974055"/>
            <a:ext cx="216823" cy="1365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74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39A5-6047-4965-98C3-21D94E9C57D3}"/>
              </a:ext>
            </a:extLst>
          </p:cNvPr>
          <p:cNvSpPr>
            <a:spLocks noGrp="1"/>
          </p:cNvSpPr>
          <p:nvPr>
            <p:ph type="title"/>
          </p:nvPr>
        </p:nvSpPr>
        <p:spPr/>
        <p:txBody>
          <a:bodyPr/>
          <a:lstStyle/>
          <a:p>
            <a:r>
              <a:rPr lang="en-US" dirty="0"/>
              <a:t>Rocket Core MAS Documentation</a:t>
            </a:r>
          </a:p>
        </p:txBody>
      </p:sp>
      <p:sp>
        <p:nvSpPr>
          <p:cNvPr id="3" name="Content Placeholder 2">
            <a:extLst>
              <a:ext uri="{FF2B5EF4-FFF2-40B4-BE49-F238E27FC236}">
                <a16:creationId xmlns:a16="http://schemas.microsoft.com/office/drawing/2014/main" id="{1E2A9F0D-F998-4D6D-88F0-C35735570806}"/>
              </a:ext>
            </a:extLst>
          </p:cNvPr>
          <p:cNvSpPr>
            <a:spLocks noGrp="1"/>
          </p:cNvSpPr>
          <p:nvPr>
            <p:ph idx="1"/>
          </p:nvPr>
        </p:nvSpPr>
        <p:spPr/>
        <p:txBody>
          <a:bodyPr>
            <a:normAutofit/>
          </a:bodyPr>
          <a:lstStyle/>
          <a:p>
            <a:r>
              <a:rPr lang="en-US" sz="2000" dirty="0"/>
              <a:t>This MAS Document provides in depth understanding of Modules of Rocket-Chip </a:t>
            </a:r>
            <a:r>
              <a:rPr lang="en-US" sz="2000" dirty="0" err="1"/>
              <a:t>SoC.</a:t>
            </a:r>
            <a:endParaRPr lang="en-US" sz="2000" dirty="0"/>
          </a:p>
          <a:p>
            <a:r>
              <a:rPr lang="en-US" sz="2000" dirty="0"/>
              <a:t>Explanation of Modules is achieved by means of Block Diagrams, Class Diagrams, Flowcharts, and explanation of all the keywords found in the code.</a:t>
            </a:r>
          </a:p>
          <a:p>
            <a:r>
              <a:rPr lang="en-US" sz="2000" dirty="0"/>
              <a:t>This MAS Document is essential for those who have basic knowledge of Scala, CHISEL and SoC hardware.</a:t>
            </a:r>
          </a:p>
          <a:p>
            <a:r>
              <a:rPr lang="en-US" sz="2000" dirty="0"/>
              <a:t>In explanation only the name of keywords is used but their definition is mentioned in the Appendix – Scala &amp; CHISEL keywords.</a:t>
            </a:r>
          </a:p>
        </p:txBody>
      </p:sp>
      <p:pic>
        <p:nvPicPr>
          <p:cNvPr id="5" name="Picture 4" descr="Logo&#10;&#10;Description automatically generated">
            <a:extLst>
              <a:ext uri="{FF2B5EF4-FFF2-40B4-BE49-F238E27FC236}">
                <a16:creationId xmlns:a16="http://schemas.microsoft.com/office/drawing/2014/main" id="{7844EE50-D2A1-4565-9598-08E9395D4D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1191958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7DDA-C6B4-4823-9DFF-86D643321B7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err="1">
                <a:solidFill>
                  <a:srgbClr val="092864"/>
                </a:solidFill>
                <a:latin typeface="+mj-lt"/>
                <a:ea typeface="+mj-ea"/>
                <a:cs typeface="+mj-cs"/>
              </a:rPr>
              <a:t>Aghaz</a:t>
            </a:r>
            <a:r>
              <a:rPr lang="en-US" sz="5400" dirty="0">
                <a:solidFill>
                  <a:srgbClr val="092864"/>
                </a:solidFill>
                <a:latin typeface="+mj-lt"/>
                <a:ea typeface="+mj-ea"/>
                <a:cs typeface="+mj-cs"/>
              </a:rPr>
              <a:t>(</a:t>
            </a:r>
            <a:r>
              <a:rPr lang="en-US" sz="5400" dirty="0" err="1">
                <a:solidFill>
                  <a:srgbClr val="092864"/>
                </a:solidFill>
                <a:latin typeface="+mj-lt"/>
                <a:ea typeface="+mj-ea"/>
                <a:cs typeface="+mj-cs"/>
              </a:rPr>
              <a:t>آغاز</a:t>
            </a:r>
            <a:r>
              <a:rPr lang="en-US" sz="5400" dirty="0">
                <a:solidFill>
                  <a:srgbClr val="092864"/>
                </a:solidFill>
                <a:latin typeface="+mj-lt"/>
                <a:ea typeface="+mj-ea"/>
                <a:cs typeface="+mj-cs"/>
              </a:rPr>
              <a:t>) SoC</a:t>
            </a:r>
            <a:br>
              <a:rPr lang="en-US" sz="5400" dirty="0">
                <a:solidFill>
                  <a:srgbClr val="092864"/>
                </a:solidFill>
                <a:latin typeface="+mj-lt"/>
                <a:ea typeface="+mj-ea"/>
                <a:cs typeface="+mj-cs"/>
              </a:rPr>
            </a:br>
            <a:r>
              <a:rPr lang="en-US" sz="5400" dirty="0">
                <a:solidFill>
                  <a:srgbClr val="092864"/>
                </a:solidFill>
                <a:latin typeface="+mj-lt"/>
                <a:ea typeface="+mj-ea"/>
                <a:cs typeface="+mj-cs"/>
              </a:rPr>
              <a:t>The Beginning</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92F40F61-C674-4B3C-BA3D-FFBE4570BAEE}"/>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6" name="Picture 5" descr="Logo&#10;&#10;Description automatically generated">
            <a:extLst>
              <a:ext uri="{FF2B5EF4-FFF2-40B4-BE49-F238E27FC236}">
                <a16:creationId xmlns:a16="http://schemas.microsoft.com/office/drawing/2014/main" id="{73CC6CEE-F1B1-4006-8A66-F4D4B71F35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125207413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6548-7982-4194-94E2-289685A19594}"/>
              </a:ext>
            </a:extLst>
          </p:cNvPr>
          <p:cNvSpPr>
            <a:spLocks noGrp="1"/>
          </p:cNvSpPr>
          <p:nvPr>
            <p:ph type="title"/>
          </p:nvPr>
        </p:nvSpPr>
        <p:spPr/>
        <p:txBody>
          <a:bodyPr/>
          <a:lstStyle/>
          <a:p>
            <a:r>
              <a:rPr lang="en-US" dirty="0"/>
              <a:t>Specifications of </a:t>
            </a:r>
            <a:r>
              <a:rPr lang="en-US" dirty="0" err="1"/>
              <a:t>Aghaz</a:t>
            </a:r>
            <a:r>
              <a:rPr lang="en-US" dirty="0"/>
              <a:t>(</a:t>
            </a:r>
            <a:r>
              <a:rPr lang="ar-SA" dirty="0">
                <a:solidFill>
                  <a:srgbClr val="092864"/>
                </a:solidFill>
              </a:rPr>
              <a:t>آغاز</a:t>
            </a:r>
            <a:r>
              <a:rPr lang="en-US" dirty="0"/>
              <a:t>) SoC</a:t>
            </a:r>
          </a:p>
        </p:txBody>
      </p:sp>
      <p:sp>
        <p:nvSpPr>
          <p:cNvPr id="3" name="Content Placeholder 2">
            <a:extLst>
              <a:ext uri="{FF2B5EF4-FFF2-40B4-BE49-F238E27FC236}">
                <a16:creationId xmlns:a16="http://schemas.microsoft.com/office/drawing/2014/main" id="{B357F781-363F-4700-B211-6BFF68617B30}"/>
              </a:ext>
            </a:extLst>
          </p:cNvPr>
          <p:cNvSpPr>
            <a:spLocks noGrp="1"/>
          </p:cNvSpPr>
          <p:nvPr>
            <p:ph idx="1"/>
          </p:nvPr>
        </p:nvSpPr>
        <p:spPr/>
        <p:txBody>
          <a:bodyPr>
            <a:normAutofit/>
          </a:bodyPr>
          <a:lstStyle/>
          <a:p>
            <a:r>
              <a:rPr lang="en-US" sz="2400" dirty="0"/>
              <a:t>RV-32 (32-bit)</a:t>
            </a:r>
          </a:p>
          <a:p>
            <a:r>
              <a:rPr lang="en-US" sz="2400" dirty="0"/>
              <a:t>I, M &amp; C extensions</a:t>
            </a:r>
          </a:p>
          <a:p>
            <a:r>
              <a:rPr lang="en-US" sz="2400" dirty="0"/>
              <a:t>GPIO (General Purpose Input Output)</a:t>
            </a:r>
          </a:p>
          <a:p>
            <a:r>
              <a:rPr lang="en-US" sz="2400" dirty="0"/>
              <a:t>64-KB Instruction and Data Cache</a:t>
            </a:r>
          </a:p>
          <a:p>
            <a:r>
              <a:rPr lang="en-US" sz="2400" dirty="0"/>
              <a:t>CLINT</a:t>
            </a:r>
          </a:p>
          <a:p>
            <a:r>
              <a:rPr lang="en-US" sz="2400" dirty="0"/>
              <a:t>PLIC</a:t>
            </a:r>
          </a:p>
          <a:p>
            <a:r>
              <a:rPr lang="en-US" sz="2400" dirty="0"/>
              <a:t>Privileged( Machine)</a:t>
            </a:r>
          </a:p>
        </p:txBody>
      </p:sp>
      <p:pic>
        <p:nvPicPr>
          <p:cNvPr id="5" name="Picture 4" descr="Logo&#10;&#10;Description automatically generated">
            <a:extLst>
              <a:ext uri="{FF2B5EF4-FFF2-40B4-BE49-F238E27FC236}">
                <a16:creationId xmlns:a16="http://schemas.microsoft.com/office/drawing/2014/main" id="{3E585D35-4D61-4C43-8B39-68C28B8E8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3495468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C58B58-7BAA-3744-B8E0-DD45D5C7D10C}"/>
              </a:ext>
            </a:extLst>
          </p:cNvPr>
          <p:cNvPicPr>
            <a:picLocks noChangeAspect="1"/>
          </p:cNvPicPr>
          <p:nvPr/>
        </p:nvPicPr>
        <p:blipFill>
          <a:blip r:embed="rId2"/>
          <a:srcRect/>
          <a:stretch/>
        </p:blipFill>
        <p:spPr>
          <a:xfrm>
            <a:off x="-1" y="0"/>
            <a:ext cx="12192000" cy="6858000"/>
          </a:xfrm>
          <a:prstGeom prst="rect">
            <a:avLst/>
          </a:prstGeom>
        </p:spPr>
      </p:pic>
      <p:sp>
        <p:nvSpPr>
          <p:cNvPr id="9" name="TextBox 8">
            <a:extLst>
              <a:ext uri="{FF2B5EF4-FFF2-40B4-BE49-F238E27FC236}">
                <a16:creationId xmlns:a16="http://schemas.microsoft.com/office/drawing/2014/main" id="{97EF9D64-B15E-8847-9EA8-C31D98ECEEEC}"/>
              </a:ext>
            </a:extLst>
          </p:cNvPr>
          <p:cNvSpPr txBox="1"/>
          <p:nvPr/>
        </p:nvSpPr>
        <p:spPr>
          <a:xfrm>
            <a:off x="382255" y="1602680"/>
            <a:ext cx="6751529" cy="369332"/>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2" name="Rectangle 1">
            <a:extLst>
              <a:ext uri="{FF2B5EF4-FFF2-40B4-BE49-F238E27FC236}">
                <a16:creationId xmlns:a16="http://schemas.microsoft.com/office/drawing/2014/main" id="{4880B48A-584A-4768-8739-52D8FB14F9C3}"/>
              </a:ext>
            </a:extLst>
          </p:cNvPr>
          <p:cNvSpPr/>
          <p:nvPr/>
        </p:nvSpPr>
        <p:spPr>
          <a:xfrm>
            <a:off x="-2" y="4212404"/>
            <a:ext cx="12192001" cy="2704749"/>
          </a:xfrm>
          <a:prstGeom prst="rect">
            <a:avLst/>
          </a:prstGeom>
          <a:solidFill>
            <a:srgbClr val="092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C43CF45-0F35-4C1F-8DD6-61F8068F9F89}"/>
              </a:ext>
            </a:extLst>
          </p:cNvPr>
          <p:cNvSpPr txBox="1"/>
          <p:nvPr/>
        </p:nvSpPr>
        <p:spPr>
          <a:xfrm>
            <a:off x="702365" y="4456581"/>
            <a:ext cx="11047131" cy="1877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en-US" sz="4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Reverse Engineering of Rocket-Chip</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Dr </a:t>
            </a:r>
            <a:r>
              <a:rPr lang="en-US" sz="2400" dirty="0" err="1">
                <a:solidFill>
                  <a:schemeClr val="bg1"/>
                </a:solidFill>
                <a:latin typeface="Roboto Medium" panose="02000000000000000000" pitchFamily="2" charset="0"/>
                <a:ea typeface="Roboto Medium" panose="02000000000000000000" pitchFamily="2" charset="0"/>
                <a:cs typeface="Roboto Medium" panose="02000000000000000000" pitchFamily="2" charset="0"/>
              </a:rPr>
              <a:t>Roomi</a:t>
            </a: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 Naqvi</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Director</a:t>
            </a:r>
          </a:p>
          <a:p>
            <a:pPr algn="r"/>
            <a:r>
              <a:rPr lang="en-US" sz="24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MERL-PAKISTAN</a:t>
            </a:r>
            <a:endParaRPr lang="en-US" sz="36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endParaRPr>
          </a:p>
        </p:txBody>
      </p:sp>
      <p:sp>
        <p:nvSpPr>
          <p:cNvPr id="6" name="TextBox 5">
            <a:extLst>
              <a:ext uri="{FF2B5EF4-FFF2-40B4-BE49-F238E27FC236}">
                <a16:creationId xmlns:a16="http://schemas.microsoft.com/office/drawing/2014/main" id="{2AF2B53D-B045-4CDD-BBA2-BCA76E497BD8}"/>
              </a:ext>
            </a:extLst>
          </p:cNvPr>
          <p:cNvSpPr txBox="1"/>
          <p:nvPr/>
        </p:nvSpPr>
        <p:spPr>
          <a:xfrm>
            <a:off x="442504" y="6149352"/>
            <a:ext cx="346591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#RISCVSUMMIT</a:t>
            </a:r>
          </a:p>
        </p:txBody>
      </p:sp>
    </p:spTree>
    <p:extLst>
      <p:ext uri="{BB962C8B-B14F-4D97-AF65-F5344CB8AC3E}">
        <p14:creationId xmlns:p14="http://schemas.microsoft.com/office/powerpoint/2010/main" val="778352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ACFF-5D66-4EFA-9F7B-BB4ABFA5A546}"/>
              </a:ext>
            </a:extLst>
          </p:cNvPr>
          <p:cNvSpPr>
            <a:spLocks noGrp="1"/>
          </p:cNvSpPr>
          <p:nvPr>
            <p:ph type="title"/>
          </p:nvPr>
        </p:nvSpPr>
        <p:spPr>
          <a:xfrm>
            <a:off x="7464614" y="1783959"/>
            <a:ext cx="4157543" cy="1645041"/>
          </a:xfrm>
        </p:spPr>
        <p:txBody>
          <a:bodyPr vert="horz" lIns="91440" tIns="45720" rIns="91440" bIns="45720" rtlCol="0" anchor="b">
            <a:normAutofit/>
          </a:bodyPr>
          <a:lstStyle/>
          <a:p>
            <a:r>
              <a:rPr lang="en-US" sz="5400" dirty="0">
                <a:solidFill>
                  <a:srgbClr val="092864"/>
                </a:solidFill>
                <a:latin typeface="+mj-lt"/>
                <a:ea typeface="+mj-ea"/>
                <a:cs typeface="+mj-cs"/>
              </a:rPr>
              <a:t>How did we do it?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lose up of a piece of paper&#10;&#10;Description automatically generated">
            <a:extLst>
              <a:ext uri="{FF2B5EF4-FFF2-40B4-BE49-F238E27FC236}">
                <a16:creationId xmlns:a16="http://schemas.microsoft.com/office/drawing/2014/main" id="{BBB4D198-FAA4-4304-A14A-75ED230A24BE}"/>
              </a:ext>
            </a:extLst>
          </p:cNvPr>
          <p:cNvPicPr>
            <a:picLocks noGrp="1" noChangeAspect="1"/>
          </p:cNvPicPr>
          <p:nvPr>
            <p:ph idx="1"/>
          </p:nvPr>
        </p:nvPicPr>
        <p:blipFill rotWithShape="1">
          <a:blip r:embed="rId2"/>
          <a:srcRect l="8335" r="9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C87168A5-9EF8-4DD9-84D6-125178E9B4A4}"/>
              </a:ext>
            </a:extLst>
          </p:cNvPr>
          <p:cNvSpPr txBox="1">
            <a:spLocks/>
          </p:cNvSpPr>
          <p:nvPr/>
        </p:nvSpPr>
        <p:spPr>
          <a:xfrm>
            <a:off x="7464614" y="3856981"/>
            <a:ext cx="4157543" cy="120814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solidFill>
                  <a:srgbClr val="092864"/>
                </a:solidFill>
                <a:latin typeface="Roboto" panose="02000000000000000000"/>
              </a:rPr>
              <a:t>By using Reverse Engineered MAS Document, which contains in-depth knowledge of all the Modules of Rocket-Chip generated by Rocket-Chip SoC Generator</a:t>
            </a:r>
          </a:p>
        </p:txBody>
      </p:sp>
      <p:pic>
        <p:nvPicPr>
          <p:cNvPr id="6" name="Picture 5" descr="Logo&#10;&#10;Description automatically generated">
            <a:extLst>
              <a:ext uri="{FF2B5EF4-FFF2-40B4-BE49-F238E27FC236}">
                <a16:creationId xmlns:a16="http://schemas.microsoft.com/office/drawing/2014/main" id="{9692F892-754F-42B5-9D9E-C23654FDB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22074879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t="5190" b="5133"/>
          <a:stretch/>
        </p:blipFill>
        <p:spPr>
          <a:xfrm>
            <a:off x="1064836" y="1252502"/>
            <a:ext cx="8224820" cy="4851696"/>
          </a:xfrm>
        </p:spPr>
      </p:pic>
      <p:sp>
        <p:nvSpPr>
          <p:cNvPr id="2" name="Title 1">
            <a:extLst>
              <a:ext uri="{FF2B5EF4-FFF2-40B4-BE49-F238E27FC236}">
                <a16:creationId xmlns:a16="http://schemas.microsoft.com/office/drawing/2014/main" id="{131DF5BB-3CD1-4144-9BE5-746A7F2F6CA5}"/>
              </a:ext>
            </a:extLst>
          </p:cNvPr>
          <p:cNvSpPr>
            <a:spLocks noGrp="1"/>
          </p:cNvSpPr>
          <p:nvPr>
            <p:ph type="title"/>
          </p:nvPr>
        </p:nvSpPr>
        <p:spPr/>
        <p:txBody>
          <a:bodyPr/>
          <a:lstStyle/>
          <a:p>
            <a:r>
              <a:rPr lang="en-US" dirty="0"/>
              <a:t>Adding Custom Configuration in Rocket-Chip</a:t>
            </a:r>
          </a:p>
        </p:txBody>
      </p:sp>
      <p:pic>
        <p:nvPicPr>
          <p:cNvPr id="7" name="Picture 6" descr="Logo&#10;&#10;Description automatically generated">
            <a:extLst>
              <a:ext uri="{FF2B5EF4-FFF2-40B4-BE49-F238E27FC236}">
                <a16:creationId xmlns:a16="http://schemas.microsoft.com/office/drawing/2014/main" id="{A183FFDD-135C-4976-AAF5-676BD77B2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
        <p:nvSpPr>
          <p:cNvPr id="11" name="TextBox 10">
            <a:extLst>
              <a:ext uri="{FF2B5EF4-FFF2-40B4-BE49-F238E27FC236}">
                <a16:creationId xmlns:a16="http://schemas.microsoft.com/office/drawing/2014/main" id="{3ACA489E-DD65-4D85-91A5-CFB65845098C}"/>
              </a:ext>
            </a:extLst>
          </p:cNvPr>
          <p:cNvSpPr txBox="1"/>
          <p:nvPr/>
        </p:nvSpPr>
        <p:spPr>
          <a:xfrm>
            <a:off x="9346545" y="2460533"/>
            <a:ext cx="1435063" cy="715089"/>
          </a:xfrm>
          <a:prstGeom prst="roundRect">
            <a:avLst/>
          </a:prstGeom>
          <a:noFill/>
          <a:ln w="28575">
            <a:noFill/>
          </a:ln>
          <a:effectLst/>
        </p:spPr>
        <p:txBody>
          <a:bodyPr wrap="square" rtlCol="0">
            <a:spAutoFit/>
          </a:bodyPr>
          <a:lstStyle/>
          <a:p>
            <a:r>
              <a:rPr lang="en-US" dirty="0">
                <a:solidFill>
                  <a:srgbClr val="092864"/>
                </a:solidFill>
              </a:rPr>
              <a:t>Rocket Core parameters</a:t>
            </a:r>
          </a:p>
        </p:txBody>
      </p:sp>
      <p:cxnSp>
        <p:nvCxnSpPr>
          <p:cNvPr id="13" name="Straight Arrow Connector 12"/>
          <p:cNvCxnSpPr>
            <a:cxnSpLocks/>
            <a:stCxn id="6" idx="3"/>
            <a:endCxn id="11" idx="1"/>
          </p:cNvCxnSpPr>
          <p:nvPr/>
        </p:nvCxnSpPr>
        <p:spPr>
          <a:xfrm flipV="1">
            <a:off x="6288657" y="2818078"/>
            <a:ext cx="3057888" cy="19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ACA489E-DD65-4D85-91A5-CFB65845098C}"/>
              </a:ext>
            </a:extLst>
          </p:cNvPr>
          <p:cNvSpPr txBox="1"/>
          <p:nvPr/>
        </p:nvSpPr>
        <p:spPr>
          <a:xfrm>
            <a:off x="9394377" y="3520761"/>
            <a:ext cx="1349754"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rPr>
              <a:t>Data Cache parameters</a:t>
            </a:r>
          </a:p>
        </p:txBody>
      </p:sp>
      <p:cxnSp>
        <p:nvCxnSpPr>
          <p:cNvPr id="16" name="Straight Arrow Connector 15"/>
          <p:cNvCxnSpPr>
            <a:cxnSpLocks/>
            <a:stCxn id="8" idx="3"/>
            <a:endCxn id="14" idx="1"/>
          </p:cNvCxnSpPr>
          <p:nvPr/>
        </p:nvCxnSpPr>
        <p:spPr>
          <a:xfrm flipV="1">
            <a:off x="6288656" y="3843927"/>
            <a:ext cx="3105721" cy="26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ACA489E-DD65-4D85-91A5-CFB65845098C}"/>
              </a:ext>
            </a:extLst>
          </p:cNvPr>
          <p:cNvSpPr txBox="1"/>
          <p:nvPr/>
        </p:nvSpPr>
        <p:spPr>
          <a:xfrm>
            <a:off x="9516292" y="4604363"/>
            <a:ext cx="2009207" cy="646331"/>
          </a:xfrm>
          <a:prstGeom prst="rect">
            <a:avLst/>
          </a:prstGeom>
          <a:noFill/>
          <a:ln>
            <a:noFill/>
          </a:ln>
          <a:effectLst>
            <a:glow rad="50800">
              <a:srgbClr val="092864">
                <a:alpha val="60000"/>
              </a:srgbClr>
            </a:glow>
          </a:effectLst>
        </p:spPr>
        <p:txBody>
          <a:bodyPr wrap="square" rtlCol="0">
            <a:spAutoFit/>
          </a:bodyPr>
          <a:lstStyle/>
          <a:p>
            <a:r>
              <a:rPr lang="en-US" dirty="0">
                <a:solidFill>
                  <a:srgbClr val="092864"/>
                </a:solidFill>
              </a:rPr>
              <a:t>Instruction Cache parameters</a:t>
            </a:r>
          </a:p>
        </p:txBody>
      </p:sp>
      <p:cxnSp>
        <p:nvCxnSpPr>
          <p:cNvPr id="23" name="Straight Arrow Connector 22"/>
          <p:cNvCxnSpPr>
            <a:cxnSpLocks/>
            <a:endCxn id="19" idx="1"/>
          </p:cNvCxnSpPr>
          <p:nvPr/>
        </p:nvCxnSpPr>
        <p:spPr>
          <a:xfrm>
            <a:off x="6407871" y="4927529"/>
            <a:ext cx="3108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EAF30FB-7658-487D-8210-6D8B5EE735AE}"/>
              </a:ext>
            </a:extLst>
          </p:cNvPr>
          <p:cNvSpPr/>
          <p:nvPr/>
        </p:nvSpPr>
        <p:spPr>
          <a:xfrm>
            <a:off x="1878678" y="2372263"/>
            <a:ext cx="4409979" cy="93052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93FD46A-3151-4134-9471-BE6EBBB025CD}"/>
              </a:ext>
            </a:extLst>
          </p:cNvPr>
          <p:cNvSpPr/>
          <p:nvPr/>
        </p:nvSpPr>
        <p:spPr>
          <a:xfrm>
            <a:off x="1878677" y="3405603"/>
            <a:ext cx="4409979" cy="93052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3BEC2DE-57CF-4981-AF94-F747D3CFF9E7}"/>
              </a:ext>
            </a:extLst>
          </p:cNvPr>
          <p:cNvSpPr/>
          <p:nvPr/>
        </p:nvSpPr>
        <p:spPr>
          <a:xfrm>
            <a:off x="1878678" y="4336129"/>
            <a:ext cx="4529193" cy="1003511"/>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46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7BE59-6748-4A08-9EDE-BE9865AF1255}"/>
              </a:ext>
            </a:extLst>
          </p:cNvPr>
          <p:cNvSpPr>
            <a:spLocks noGrp="1"/>
          </p:cNvSpPr>
          <p:nvPr>
            <p:ph type="title"/>
          </p:nvPr>
        </p:nvSpPr>
        <p:spPr/>
        <p:txBody>
          <a:bodyPr/>
          <a:lstStyle/>
          <a:p>
            <a:r>
              <a:rPr lang="en-US" dirty="0"/>
              <a:t>Configuring only the Core</a:t>
            </a:r>
          </a:p>
        </p:txBody>
      </p:sp>
      <p:pic>
        <p:nvPicPr>
          <p:cNvPr id="5" name="Content Placeholder 4" descr="Text&#10;&#10;Description automatically generated">
            <a:extLst>
              <a:ext uri="{FF2B5EF4-FFF2-40B4-BE49-F238E27FC236}">
                <a16:creationId xmlns:a16="http://schemas.microsoft.com/office/drawing/2014/main" id="{3D9814ED-82A1-4C46-8CA6-87FB720600D4}"/>
              </a:ext>
            </a:extLst>
          </p:cNvPr>
          <p:cNvPicPr>
            <a:picLocks noGrp="1" noChangeAspect="1"/>
          </p:cNvPicPr>
          <p:nvPr>
            <p:ph idx="1"/>
          </p:nvPr>
        </p:nvPicPr>
        <p:blipFill>
          <a:blip r:embed="rId2"/>
          <a:stretch>
            <a:fillRect/>
          </a:stretch>
        </p:blipFill>
        <p:spPr>
          <a:xfrm>
            <a:off x="207867" y="1170803"/>
            <a:ext cx="11525345" cy="5023412"/>
          </a:xfrm>
        </p:spPr>
      </p:pic>
      <p:pic>
        <p:nvPicPr>
          <p:cNvPr id="7" name="Picture 6" descr="Logo&#10;&#10;Description automatically generated">
            <a:extLst>
              <a:ext uri="{FF2B5EF4-FFF2-40B4-BE49-F238E27FC236}">
                <a16:creationId xmlns:a16="http://schemas.microsoft.com/office/drawing/2014/main" id="{CA677411-2F27-4A6F-A5FE-F693F123E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2999270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2BF0CE-C561-4982-8C8D-3A1DDC4A606E}"/>
              </a:ext>
            </a:extLst>
          </p:cNvPr>
          <p:cNvSpPr txBox="1">
            <a:spLocks/>
          </p:cNvSpPr>
          <p:nvPr/>
        </p:nvSpPr>
        <p:spPr>
          <a:xfrm>
            <a:off x="838200" y="851688"/>
            <a:ext cx="10515600" cy="6751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dirty="0">
                <a:solidFill>
                  <a:srgbClr val="092864"/>
                </a:solidFill>
              </a:rPr>
              <a:t>Configured Parameters</a:t>
            </a:r>
          </a:p>
        </p:txBody>
      </p:sp>
      <p:graphicFrame>
        <p:nvGraphicFramePr>
          <p:cNvPr id="5" name="Table 7">
            <a:extLst>
              <a:ext uri="{FF2B5EF4-FFF2-40B4-BE49-F238E27FC236}">
                <a16:creationId xmlns:a16="http://schemas.microsoft.com/office/drawing/2014/main" id="{83A6DC8E-93F9-4F81-ADE4-9BD596F236B5}"/>
              </a:ext>
            </a:extLst>
          </p:cNvPr>
          <p:cNvGraphicFramePr>
            <a:graphicFrameLocks noGrp="1"/>
          </p:cNvGraphicFramePr>
          <p:nvPr>
            <p:ph idx="1"/>
            <p:extLst>
              <p:ext uri="{D42A27DB-BD31-4B8C-83A1-F6EECF244321}">
                <p14:modId xmlns:p14="http://schemas.microsoft.com/office/powerpoint/2010/main" val="2042037164"/>
              </p:ext>
            </p:extLst>
          </p:nvPr>
        </p:nvGraphicFramePr>
        <p:xfrm>
          <a:off x="838200" y="1624482"/>
          <a:ext cx="10515597" cy="2291080"/>
        </p:xfrm>
        <a:graphic>
          <a:graphicData uri="http://schemas.openxmlformats.org/drawingml/2006/table">
            <a:tbl>
              <a:tblPr firstRow="1" bandRow="1">
                <a:tableStyleId>{5C22544A-7EE6-4342-B048-85BDC9FD1C3A}</a:tableStyleId>
              </a:tblPr>
              <a:tblGrid>
                <a:gridCol w="2064391">
                  <a:extLst>
                    <a:ext uri="{9D8B030D-6E8A-4147-A177-3AD203B41FA5}">
                      <a16:colId xmlns:a16="http://schemas.microsoft.com/office/drawing/2014/main" val="3710688648"/>
                    </a:ext>
                  </a:extLst>
                </a:gridCol>
                <a:gridCol w="2021747">
                  <a:extLst>
                    <a:ext uri="{9D8B030D-6E8A-4147-A177-3AD203B41FA5}">
                      <a16:colId xmlns:a16="http://schemas.microsoft.com/office/drawing/2014/main" val="3496630460"/>
                    </a:ext>
                  </a:extLst>
                </a:gridCol>
                <a:gridCol w="6429459">
                  <a:extLst>
                    <a:ext uri="{9D8B030D-6E8A-4147-A177-3AD203B41FA5}">
                      <a16:colId xmlns:a16="http://schemas.microsoft.com/office/drawing/2014/main" val="2280361504"/>
                    </a:ext>
                  </a:extLst>
                </a:gridCol>
              </a:tblGrid>
              <a:tr h="370840">
                <a:tc>
                  <a:txBody>
                    <a:bodyPr/>
                    <a:lstStyle/>
                    <a:p>
                      <a:pPr algn="just"/>
                      <a:r>
                        <a:rPr lang="en-US" dirty="0"/>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dirty="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7763599"/>
                  </a:ext>
                </a:extLst>
              </a:tr>
              <a:tr h="370840">
                <a:tc>
                  <a:txBody>
                    <a:bodyPr/>
                    <a:lstStyle/>
                    <a:p>
                      <a:pPr algn="just"/>
                      <a:r>
                        <a:rPr lang="en-US" dirty="0" err="1"/>
                        <a:t>mulDiv</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err="1"/>
                        <a:t>mulDivParams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dirty="0" err="1"/>
                        <a:t>mulDiv</a:t>
                      </a:r>
                      <a:r>
                        <a:rPr lang="en-US" dirty="0"/>
                        <a:t> is the Multiplier, enabling the M-extension, having </a:t>
                      </a:r>
                      <a:r>
                        <a:rPr lang="en-US" dirty="0" err="1"/>
                        <a:t>mulDivParams</a:t>
                      </a:r>
                      <a:r>
                        <a:rPr lang="en-US" dirty="0"/>
                        <a:t>, that are parameters to configure the Multiplier.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0143600"/>
                  </a:ext>
                </a:extLst>
              </a:tr>
              <a:tr h="370840">
                <a:tc>
                  <a:txBody>
                    <a:bodyPr/>
                    <a:lstStyle/>
                    <a:p>
                      <a:pPr algn="just"/>
                      <a:r>
                        <a:rPr lang="en-US" dirty="0" err="1"/>
                        <a:t>useAtomics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dirty="0"/>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dirty="0" err="1"/>
                        <a:t>useAtomics</a:t>
                      </a:r>
                      <a:r>
                        <a:rPr lang="en-US" dirty="0"/>
                        <a:t> parameters is for A-extension, giving it a false value will disable the A-extension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8358622"/>
                  </a:ext>
                </a:extLst>
              </a:tr>
              <a:tr h="370840">
                <a:tc>
                  <a:txBody>
                    <a:bodyPr/>
                    <a:lstStyle/>
                    <a:p>
                      <a:pPr algn="just"/>
                      <a:r>
                        <a:rPr lang="en-US" dirty="0" err="1"/>
                        <a:t>fpu</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dirty="0" err="1"/>
                        <a:t>fpu</a:t>
                      </a:r>
                      <a:r>
                        <a:rPr lang="en-US" dirty="0"/>
                        <a:t> is the Floating Point Unit, giving it a None value, will disable F and D extensions.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412668"/>
                  </a:ext>
                </a:extLst>
              </a:tr>
            </a:tbl>
          </a:graphicData>
        </a:graphic>
      </p:graphicFrame>
      <p:sp>
        <p:nvSpPr>
          <p:cNvPr id="6" name="Title 1">
            <a:extLst>
              <a:ext uri="{FF2B5EF4-FFF2-40B4-BE49-F238E27FC236}">
                <a16:creationId xmlns:a16="http://schemas.microsoft.com/office/drawing/2014/main" id="{3DBAFC63-F7B1-48DE-8780-03D7A15CFAC4}"/>
              </a:ext>
            </a:extLst>
          </p:cNvPr>
          <p:cNvSpPr txBox="1">
            <a:spLocks/>
          </p:cNvSpPr>
          <p:nvPr/>
        </p:nvSpPr>
        <p:spPr>
          <a:xfrm>
            <a:off x="831209" y="4208686"/>
            <a:ext cx="10515600" cy="6751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92864"/>
                </a:solidFill>
                <a:latin typeface="Roboto" panose="02000000000000000000"/>
              </a:rPr>
              <a:t>Default Parameters</a:t>
            </a:r>
          </a:p>
        </p:txBody>
      </p:sp>
      <p:graphicFrame>
        <p:nvGraphicFramePr>
          <p:cNvPr id="7" name="Table 9">
            <a:extLst>
              <a:ext uri="{FF2B5EF4-FFF2-40B4-BE49-F238E27FC236}">
                <a16:creationId xmlns:a16="http://schemas.microsoft.com/office/drawing/2014/main" id="{27EFD3DE-C0D2-4E6A-ABC9-4016A8250801}"/>
              </a:ext>
            </a:extLst>
          </p:cNvPr>
          <p:cNvGraphicFramePr>
            <a:graphicFrameLocks noGrp="1"/>
          </p:cNvGraphicFramePr>
          <p:nvPr>
            <p:extLst>
              <p:ext uri="{D42A27DB-BD31-4B8C-83A1-F6EECF244321}">
                <p14:modId xmlns:p14="http://schemas.microsoft.com/office/powerpoint/2010/main" val="20223885"/>
              </p:ext>
            </p:extLst>
          </p:nvPr>
        </p:nvGraphicFramePr>
        <p:xfrm>
          <a:off x="899486" y="4931163"/>
          <a:ext cx="10454310" cy="675110"/>
        </p:xfrm>
        <a:graphic>
          <a:graphicData uri="http://schemas.openxmlformats.org/drawingml/2006/table">
            <a:tbl>
              <a:tblPr bandRow="1">
                <a:tableStyleId>{5C22544A-7EE6-4342-B048-85BDC9FD1C3A}</a:tableStyleId>
              </a:tblPr>
              <a:tblGrid>
                <a:gridCol w="1986327">
                  <a:extLst>
                    <a:ext uri="{9D8B030D-6E8A-4147-A177-3AD203B41FA5}">
                      <a16:colId xmlns:a16="http://schemas.microsoft.com/office/drawing/2014/main" val="2080173929"/>
                    </a:ext>
                  </a:extLst>
                </a:gridCol>
                <a:gridCol w="2114026">
                  <a:extLst>
                    <a:ext uri="{9D8B030D-6E8A-4147-A177-3AD203B41FA5}">
                      <a16:colId xmlns:a16="http://schemas.microsoft.com/office/drawing/2014/main" val="2932545707"/>
                    </a:ext>
                  </a:extLst>
                </a:gridCol>
                <a:gridCol w="6353957">
                  <a:extLst>
                    <a:ext uri="{9D8B030D-6E8A-4147-A177-3AD203B41FA5}">
                      <a16:colId xmlns:a16="http://schemas.microsoft.com/office/drawing/2014/main" val="1566278805"/>
                    </a:ext>
                  </a:extLst>
                </a:gridCol>
              </a:tblGrid>
              <a:tr h="675110">
                <a:tc>
                  <a:txBody>
                    <a:bodyPr/>
                    <a:lstStyle/>
                    <a:p>
                      <a:r>
                        <a:rPr lang="en-US" dirty="0" err="1"/>
                        <a:t>useCompressed</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useCompressed</a:t>
                      </a:r>
                      <a:r>
                        <a:rPr lang="en-US" dirty="0"/>
                        <a:t> is for C-extension, it is true by default, means our Core will have C-extension enabled implicitly.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9923139"/>
                  </a:ext>
                </a:extLst>
              </a:tr>
            </a:tbl>
          </a:graphicData>
        </a:graphic>
      </p:graphicFrame>
      <p:pic>
        <p:nvPicPr>
          <p:cNvPr id="9" name="Picture 8" descr="Logo&#10;&#10;Description automatically generated">
            <a:extLst>
              <a:ext uri="{FF2B5EF4-FFF2-40B4-BE49-F238E27FC236}">
                <a16:creationId xmlns:a16="http://schemas.microsoft.com/office/drawing/2014/main" id="{576F3CAF-BEC1-40E9-B8F5-37C55C53F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0705" y="5571385"/>
            <a:ext cx="1527313" cy="727526"/>
          </a:xfrm>
          <a:prstGeom prst="rect">
            <a:avLst/>
          </a:prstGeom>
        </p:spPr>
      </p:pic>
    </p:spTree>
    <p:extLst>
      <p:ext uri="{BB962C8B-B14F-4D97-AF65-F5344CB8AC3E}">
        <p14:creationId xmlns:p14="http://schemas.microsoft.com/office/powerpoint/2010/main" val="242848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931CC-8A72-4006-A003-C754F964620E}"/>
              </a:ext>
            </a:extLst>
          </p:cNvPr>
          <p:cNvSpPr>
            <a:spLocks noGrp="1"/>
          </p:cNvSpPr>
          <p:nvPr>
            <p:ph type="title"/>
          </p:nvPr>
        </p:nvSpPr>
        <p:spPr/>
        <p:txBody>
          <a:bodyPr/>
          <a:lstStyle/>
          <a:p>
            <a:r>
              <a:rPr lang="en-US" dirty="0"/>
              <a:t>Configuring only the Core</a:t>
            </a:r>
          </a:p>
        </p:txBody>
      </p:sp>
      <p:pic>
        <p:nvPicPr>
          <p:cNvPr id="5" name="Content Placeholder 4" descr="Text&#10;&#10;Description automatically generated">
            <a:extLst>
              <a:ext uri="{FF2B5EF4-FFF2-40B4-BE49-F238E27FC236}">
                <a16:creationId xmlns:a16="http://schemas.microsoft.com/office/drawing/2014/main" id="{74FB5639-B186-40DE-862A-891D91324C9F}"/>
              </a:ext>
            </a:extLst>
          </p:cNvPr>
          <p:cNvPicPr>
            <a:picLocks noGrp="1" noChangeAspect="1"/>
          </p:cNvPicPr>
          <p:nvPr>
            <p:ph idx="1"/>
          </p:nvPr>
        </p:nvPicPr>
        <p:blipFill>
          <a:blip r:embed="rId2"/>
          <a:stretch>
            <a:fillRect/>
          </a:stretch>
        </p:blipFill>
        <p:spPr>
          <a:xfrm>
            <a:off x="985038" y="1679853"/>
            <a:ext cx="9983388" cy="4351338"/>
          </a:xfrm>
        </p:spPr>
      </p:pic>
      <p:sp>
        <p:nvSpPr>
          <p:cNvPr id="6" name="TextBox 5">
            <a:extLst>
              <a:ext uri="{FF2B5EF4-FFF2-40B4-BE49-F238E27FC236}">
                <a16:creationId xmlns:a16="http://schemas.microsoft.com/office/drawing/2014/main" id="{3ACA489E-DD65-4D85-91A5-CFB65845098C}"/>
              </a:ext>
            </a:extLst>
          </p:cNvPr>
          <p:cNvSpPr txBox="1"/>
          <p:nvPr/>
        </p:nvSpPr>
        <p:spPr>
          <a:xfrm>
            <a:off x="3660757" y="1581592"/>
            <a:ext cx="4296229" cy="276999"/>
          </a:xfrm>
          <a:prstGeom prst="rect">
            <a:avLst/>
          </a:prstGeom>
          <a:noFill/>
          <a:ln>
            <a:noFill/>
          </a:ln>
          <a:effectLst>
            <a:glow rad="50800">
              <a:srgbClr val="092864">
                <a:alpha val="60000"/>
              </a:srgbClr>
            </a:glow>
          </a:effectLst>
        </p:spPr>
        <p:txBody>
          <a:bodyPr wrap="square" rtlCol="0">
            <a:spAutoFit/>
          </a:bodyPr>
          <a:lstStyle/>
          <a:p>
            <a:r>
              <a:rPr lang="en-US" sz="1200" dirty="0" err="1">
                <a:solidFill>
                  <a:srgbClr val="092864"/>
                </a:solidFill>
              </a:rPr>
              <a:t>RocketCoreParams</a:t>
            </a:r>
            <a:r>
              <a:rPr lang="en-US" sz="1200" dirty="0">
                <a:solidFill>
                  <a:srgbClr val="092864"/>
                </a:solidFill>
              </a:rPr>
              <a:t> has the parameters for configuring our Core.</a:t>
            </a:r>
          </a:p>
        </p:txBody>
      </p:sp>
      <p:cxnSp>
        <p:nvCxnSpPr>
          <p:cNvPr id="7" name="Straight Arrow Connector 6">
            <a:extLst>
              <a:ext uri="{FF2B5EF4-FFF2-40B4-BE49-F238E27FC236}">
                <a16:creationId xmlns:a16="http://schemas.microsoft.com/office/drawing/2014/main" id="{5EAD7AD6-39BD-45B9-AFE7-79B53286C755}"/>
              </a:ext>
            </a:extLst>
          </p:cNvPr>
          <p:cNvCxnSpPr>
            <a:cxnSpLocks/>
          </p:cNvCxnSpPr>
          <p:nvPr/>
        </p:nvCxnSpPr>
        <p:spPr>
          <a:xfrm flipV="1">
            <a:off x="5105875" y="2014114"/>
            <a:ext cx="1261522" cy="8155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896F626-A520-4BD5-8026-50FBF01A7146}"/>
              </a:ext>
            </a:extLst>
          </p:cNvPr>
          <p:cNvSpPr txBox="1"/>
          <p:nvPr/>
        </p:nvSpPr>
        <p:spPr>
          <a:xfrm>
            <a:off x="8361278" y="1633718"/>
            <a:ext cx="3823366" cy="646331"/>
          </a:xfrm>
          <a:prstGeom prst="rect">
            <a:avLst/>
          </a:prstGeom>
          <a:noFill/>
          <a:ln>
            <a:noFill/>
          </a:ln>
          <a:effectLst>
            <a:glow rad="50800">
              <a:srgbClr val="092864">
                <a:alpha val="60000"/>
              </a:srgbClr>
            </a:glow>
          </a:effectLst>
        </p:spPr>
        <p:txBody>
          <a:bodyPr wrap="square" rtlCol="0">
            <a:spAutoFit/>
          </a:bodyPr>
          <a:lstStyle/>
          <a:p>
            <a:r>
              <a:rPr lang="en-US" sz="1200" dirty="0">
                <a:solidFill>
                  <a:srgbClr val="092864"/>
                </a:solidFill>
              </a:rPr>
              <a:t>We added </a:t>
            </a:r>
            <a:r>
              <a:rPr lang="en-US" sz="1200" dirty="0" err="1">
                <a:solidFill>
                  <a:srgbClr val="092864"/>
                </a:solidFill>
              </a:rPr>
              <a:t>MulDiv</a:t>
            </a:r>
            <a:r>
              <a:rPr lang="en-US" sz="1200" dirty="0">
                <a:solidFill>
                  <a:srgbClr val="092864"/>
                </a:solidFill>
              </a:rPr>
              <a:t>(Multiplier) with </a:t>
            </a:r>
            <a:r>
              <a:rPr lang="en-US" sz="1200" dirty="0" err="1">
                <a:solidFill>
                  <a:srgbClr val="092864"/>
                </a:solidFill>
              </a:rPr>
              <a:t>MulDivParmas</a:t>
            </a:r>
            <a:r>
              <a:rPr lang="en-US" sz="1200" dirty="0">
                <a:solidFill>
                  <a:srgbClr val="092864"/>
                </a:solidFill>
              </a:rPr>
              <a:t>, having default values, in the </a:t>
            </a:r>
            <a:r>
              <a:rPr lang="en-US" sz="1200" dirty="0" err="1">
                <a:solidFill>
                  <a:srgbClr val="092864"/>
                </a:solidFill>
              </a:rPr>
              <a:t>RocketCoreParams</a:t>
            </a:r>
            <a:r>
              <a:rPr lang="en-US" sz="1200" dirty="0">
                <a:solidFill>
                  <a:srgbClr val="092864"/>
                </a:solidFill>
              </a:rPr>
              <a:t>, in order to enable M extension in our Core.</a:t>
            </a:r>
          </a:p>
        </p:txBody>
      </p:sp>
      <p:cxnSp>
        <p:nvCxnSpPr>
          <p:cNvPr id="9" name="Straight Arrow Connector 8">
            <a:extLst>
              <a:ext uri="{FF2B5EF4-FFF2-40B4-BE49-F238E27FC236}">
                <a16:creationId xmlns:a16="http://schemas.microsoft.com/office/drawing/2014/main" id="{2A42EB62-01BD-4E8F-9FA1-EA95BF37ED5C}"/>
              </a:ext>
            </a:extLst>
          </p:cNvPr>
          <p:cNvCxnSpPr>
            <a:cxnSpLocks/>
            <a:endCxn id="8" idx="1"/>
          </p:cNvCxnSpPr>
          <p:nvPr/>
        </p:nvCxnSpPr>
        <p:spPr>
          <a:xfrm flipV="1">
            <a:off x="6703077" y="1956884"/>
            <a:ext cx="1658201" cy="9555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5B366BC-3696-41DC-9CA7-0C27A9299AD0}"/>
              </a:ext>
            </a:extLst>
          </p:cNvPr>
          <p:cNvSpPr txBox="1"/>
          <p:nvPr/>
        </p:nvSpPr>
        <p:spPr>
          <a:xfrm>
            <a:off x="1883725" y="5495988"/>
            <a:ext cx="3808615" cy="646331"/>
          </a:xfrm>
          <a:prstGeom prst="rect">
            <a:avLst/>
          </a:prstGeom>
          <a:noFill/>
          <a:ln>
            <a:noFill/>
          </a:ln>
          <a:effectLst>
            <a:glow rad="50800">
              <a:srgbClr val="092864">
                <a:alpha val="60000"/>
              </a:srgbClr>
            </a:glow>
          </a:effectLst>
        </p:spPr>
        <p:txBody>
          <a:bodyPr wrap="square">
            <a:spAutoFit/>
          </a:bodyPr>
          <a:lstStyle/>
          <a:p>
            <a:r>
              <a:rPr lang="en-US" sz="1200" dirty="0">
                <a:solidFill>
                  <a:srgbClr val="092864"/>
                </a:solidFill>
              </a:rPr>
              <a:t>We updated the value of </a:t>
            </a:r>
            <a:r>
              <a:rPr lang="en-US" sz="1200" dirty="0" err="1">
                <a:solidFill>
                  <a:srgbClr val="092864"/>
                </a:solidFill>
              </a:rPr>
              <a:t>useAtomics</a:t>
            </a:r>
            <a:r>
              <a:rPr lang="en-US" sz="1200" dirty="0">
                <a:solidFill>
                  <a:srgbClr val="092864"/>
                </a:solidFill>
              </a:rPr>
              <a:t> to false, to disable A extension, and updated </a:t>
            </a:r>
            <a:r>
              <a:rPr lang="en-US" sz="1200" dirty="0" err="1">
                <a:solidFill>
                  <a:srgbClr val="092864"/>
                </a:solidFill>
              </a:rPr>
              <a:t>fpu</a:t>
            </a:r>
            <a:r>
              <a:rPr lang="en-US" sz="1200" dirty="0">
                <a:solidFill>
                  <a:srgbClr val="092864"/>
                </a:solidFill>
              </a:rPr>
              <a:t>(Floating= Point unit) to None, to disable F and D extensions in our core.</a:t>
            </a:r>
          </a:p>
        </p:txBody>
      </p:sp>
      <p:cxnSp>
        <p:nvCxnSpPr>
          <p:cNvPr id="11" name="Straight Arrow Connector 10">
            <a:extLst>
              <a:ext uri="{FF2B5EF4-FFF2-40B4-BE49-F238E27FC236}">
                <a16:creationId xmlns:a16="http://schemas.microsoft.com/office/drawing/2014/main" id="{BCFFA6A9-8FD5-4C8B-A02B-86FA7826D0BE}"/>
              </a:ext>
            </a:extLst>
          </p:cNvPr>
          <p:cNvCxnSpPr>
            <a:cxnSpLocks/>
          </p:cNvCxnSpPr>
          <p:nvPr/>
        </p:nvCxnSpPr>
        <p:spPr>
          <a:xfrm>
            <a:off x="4502585" y="4243458"/>
            <a:ext cx="522515" cy="12056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9617A-7B46-43E0-AE61-1E4AB7410E03}"/>
              </a:ext>
            </a:extLst>
          </p:cNvPr>
          <p:cNvCxnSpPr>
            <a:cxnSpLocks/>
          </p:cNvCxnSpPr>
          <p:nvPr/>
        </p:nvCxnSpPr>
        <p:spPr>
          <a:xfrm>
            <a:off x="3417060" y="4509245"/>
            <a:ext cx="243697" cy="914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Logo&#10;&#10;Description automatically generated">
            <a:extLst>
              <a:ext uri="{FF2B5EF4-FFF2-40B4-BE49-F238E27FC236}">
                <a16:creationId xmlns:a16="http://schemas.microsoft.com/office/drawing/2014/main" id="{445CE8BF-29CA-4ACB-A3F2-4BFAE12E7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9643" y="5339397"/>
            <a:ext cx="2014330" cy="959514"/>
          </a:xfrm>
          <a:prstGeom prst="rect">
            <a:avLst/>
          </a:prstGeom>
        </p:spPr>
      </p:pic>
      <p:cxnSp>
        <p:nvCxnSpPr>
          <p:cNvPr id="13" name="Straight Arrow Connector 12">
            <a:extLst>
              <a:ext uri="{FF2B5EF4-FFF2-40B4-BE49-F238E27FC236}">
                <a16:creationId xmlns:a16="http://schemas.microsoft.com/office/drawing/2014/main" id="{8878FA20-66D9-4405-B957-661A562ACD70}"/>
              </a:ext>
            </a:extLst>
          </p:cNvPr>
          <p:cNvCxnSpPr>
            <a:cxnSpLocks/>
            <a:endCxn id="14" idx="1"/>
          </p:cNvCxnSpPr>
          <p:nvPr/>
        </p:nvCxnSpPr>
        <p:spPr>
          <a:xfrm>
            <a:off x="4916825" y="3275215"/>
            <a:ext cx="2240373" cy="153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95E903D-F502-4B3F-A1FE-46ACC626A80F}"/>
              </a:ext>
            </a:extLst>
          </p:cNvPr>
          <p:cNvSpPr txBox="1"/>
          <p:nvPr/>
        </p:nvSpPr>
        <p:spPr>
          <a:xfrm>
            <a:off x="7157198" y="3198167"/>
            <a:ext cx="2874453" cy="461665"/>
          </a:xfrm>
          <a:prstGeom prst="rect">
            <a:avLst/>
          </a:prstGeom>
          <a:noFill/>
        </p:spPr>
        <p:txBody>
          <a:bodyPr wrap="square" rtlCol="0">
            <a:spAutoFit/>
          </a:bodyPr>
          <a:lstStyle/>
          <a:p>
            <a:r>
              <a:rPr lang="en-GB" sz="1200" b="0" i="0" dirty="0">
                <a:solidFill>
                  <a:srgbClr val="092864"/>
                </a:solidFill>
                <a:effectLst/>
              </a:rPr>
              <a:t>The number of cycles per multiplication is roughly (</a:t>
            </a:r>
            <a:r>
              <a:rPr lang="en-GB" sz="1200" b="0" i="0" dirty="0" err="1">
                <a:solidFill>
                  <a:srgbClr val="092864"/>
                </a:solidFill>
                <a:effectLst/>
              </a:rPr>
              <a:t>xLen</a:t>
            </a:r>
            <a:r>
              <a:rPr lang="en-GB" sz="1200" b="0" i="0" dirty="0">
                <a:solidFill>
                  <a:srgbClr val="092864"/>
                </a:solidFill>
                <a:effectLst/>
              </a:rPr>
              <a:t> / </a:t>
            </a:r>
            <a:r>
              <a:rPr lang="en-GB" sz="1200" b="0" i="0" dirty="0" err="1">
                <a:solidFill>
                  <a:srgbClr val="092864"/>
                </a:solidFill>
                <a:effectLst/>
              </a:rPr>
              <a:t>mulUnroll</a:t>
            </a:r>
            <a:r>
              <a:rPr lang="en-GB" sz="1200" b="0" i="0" dirty="0">
                <a:solidFill>
                  <a:srgbClr val="092864"/>
                </a:solidFill>
                <a:effectLst/>
              </a:rPr>
              <a:t>).</a:t>
            </a:r>
            <a:endParaRPr lang="en-US" sz="1200" dirty="0">
              <a:solidFill>
                <a:srgbClr val="092864"/>
              </a:solidFill>
            </a:endParaRPr>
          </a:p>
        </p:txBody>
      </p:sp>
      <p:sp>
        <p:nvSpPr>
          <p:cNvPr id="17" name="TextBox 16">
            <a:extLst>
              <a:ext uri="{FF2B5EF4-FFF2-40B4-BE49-F238E27FC236}">
                <a16:creationId xmlns:a16="http://schemas.microsoft.com/office/drawing/2014/main" id="{CC377AB3-04DA-40BB-B568-789D76583DFB}"/>
              </a:ext>
            </a:extLst>
          </p:cNvPr>
          <p:cNvSpPr txBox="1"/>
          <p:nvPr/>
        </p:nvSpPr>
        <p:spPr>
          <a:xfrm>
            <a:off x="7233962" y="3944094"/>
            <a:ext cx="2971492" cy="1015663"/>
          </a:xfrm>
          <a:prstGeom prst="rect">
            <a:avLst/>
          </a:prstGeom>
          <a:noFill/>
        </p:spPr>
        <p:txBody>
          <a:bodyPr wrap="square" rtlCol="0">
            <a:spAutoFit/>
          </a:bodyPr>
          <a:lstStyle/>
          <a:p>
            <a:r>
              <a:rPr lang="en-GB" sz="1200" b="0" i="0" dirty="0">
                <a:solidFill>
                  <a:srgbClr val="092864"/>
                </a:solidFill>
                <a:effectLst/>
                <a:cs typeface="Arial" panose="020B0604020202020204" pitchFamily="34" charset="0"/>
              </a:rPr>
              <a:t>If the multiplier isn't fully pipelined (i.e., </a:t>
            </a:r>
            <a:r>
              <a:rPr lang="en-GB" sz="1200" b="0" i="0" dirty="0" err="1">
                <a:solidFill>
                  <a:srgbClr val="092864"/>
                </a:solidFill>
                <a:effectLst/>
                <a:cs typeface="Arial" panose="020B0604020202020204" pitchFamily="34" charset="0"/>
              </a:rPr>
              <a:t>mulUnroll</a:t>
            </a:r>
            <a:r>
              <a:rPr lang="en-GB" sz="1200" b="0" i="0" dirty="0">
                <a:solidFill>
                  <a:srgbClr val="092864"/>
                </a:solidFill>
                <a:effectLst/>
                <a:cs typeface="Arial" panose="020B0604020202020204" pitchFamily="34" charset="0"/>
              </a:rPr>
              <a:t> &lt; </a:t>
            </a:r>
            <a:r>
              <a:rPr lang="en-GB" sz="1200" b="0" i="0" dirty="0" err="1">
                <a:solidFill>
                  <a:srgbClr val="092864"/>
                </a:solidFill>
                <a:effectLst/>
                <a:cs typeface="Arial" panose="020B0604020202020204" pitchFamily="34" charset="0"/>
              </a:rPr>
              <a:t>xLen</a:t>
            </a:r>
            <a:r>
              <a:rPr lang="en-GB" sz="1200" b="0" i="0" dirty="0">
                <a:solidFill>
                  <a:srgbClr val="092864"/>
                </a:solidFill>
                <a:effectLst/>
                <a:cs typeface="Arial" panose="020B0604020202020204" pitchFamily="34" charset="0"/>
              </a:rPr>
              <a:t>), then </a:t>
            </a:r>
            <a:r>
              <a:rPr lang="en-GB" sz="1200" b="0" i="0" dirty="0" err="1">
                <a:solidFill>
                  <a:srgbClr val="092864"/>
                </a:solidFill>
                <a:effectLst/>
                <a:cs typeface="Arial" panose="020B0604020202020204" pitchFamily="34" charset="0"/>
              </a:rPr>
              <a:t>mulEarlyOut</a:t>
            </a:r>
            <a:r>
              <a:rPr lang="en-GB" sz="1200" b="0" i="0" dirty="0">
                <a:solidFill>
                  <a:srgbClr val="092864"/>
                </a:solidFill>
                <a:effectLst/>
                <a:cs typeface="Arial" panose="020B0604020202020204" pitchFamily="34" charset="0"/>
              </a:rPr>
              <a:t> will make the multiplier's latency data-dependent, i.e., it'll take fewer cycles to multiply small numbers than large ones.</a:t>
            </a:r>
            <a:endParaRPr lang="en-US" sz="1200" dirty="0">
              <a:solidFill>
                <a:srgbClr val="092864"/>
              </a:solidFill>
              <a:cs typeface="Arial" panose="020B0604020202020204" pitchFamily="34" charset="0"/>
            </a:endParaRPr>
          </a:p>
        </p:txBody>
      </p:sp>
      <p:cxnSp>
        <p:nvCxnSpPr>
          <p:cNvPr id="20" name="Straight Arrow Connector 19">
            <a:extLst>
              <a:ext uri="{FF2B5EF4-FFF2-40B4-BE49-F238E27FC236}">
                <a16:creationId xmlns:a16="http://schemas.microsoft.com/office/drawing/2014/main" id="{95760AF9-AFF5-4D6F-9CE5-45ACD397E104}"/>
              </a:ext>
            </a:extLst>
          </p:cNvPr>
          <p:cNvCxnSpPr>
            <a:cxnSpLocks/>
            <a:endCxn id="17" idx="1"/>
          </p:cNvCxnSpPr>
          <p:nvPr/>
        </p:nvCxnSpPr>
        <p:spPr>
          <a:xfrm>
            <a:off x="5527964" y="3592441"/>
            <a:ext cx="1705998" cy="85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A18F90-95CB-4511-AFE8-D20E8AB415ED}"/>
              </a:ext>
            </a:extLst>
          </p:cNvPr>
          <p:cNvSpPr txBox="1"/>
          <p:nvPr/>
        </p:nvSpPr>
        <p:spPr>
          <a:xfrm>
            <a:off x="6249583" y="5423773"/>
            <a:ext cx="3414805" cy="461665"/>
          </a:xfrm>
          <a:prstGeom prst="rect">
            <a:avLst/>
          </a:prstGeom>
          <a:noFill/>
        </p:spPr>
        <p:txBody>
          <a:bodyPr wrap="square" rtlCol="0">
            <a:spAutoFit/>
          </a:bodyPr>
          <a:lstStyle/>
          <a:p>
            <a:r>
              <a:rPr lang="en-GB" sz="1200" b="0" i="0" dirty="0" err="1">
                <a:solidFill>
                  <a:srgbClr val="092864"/>
                </a:solidFill>
                <a:effectLst/>
              </a:rPr>
              <a:t>divEarlyOut</a:t>
            </a:r>
            <a:r>
              <a:rPr lang="en-GB" sz="1200" b="0" i="0" dirty="0">
                <a:solidFill>
                  <a:srgbClr val="092864"/>
                </a:solidFill>
                <a:effectLst/>
              </a:rPr>
              <a:t> is analogous to </a:t>
            </a:r>
            <a:r>
              <a:rPr lang="en-GB" sz="1200" b="0" i="0" dirty="0" err="1">
                <a:solidFill>
                  <a:srgbClr val="092864"/>
                </a:solidFill>
                <a:effectLst/>
              </a:rPr>
              <a:t>mulEarlyOut</a:t>
            </a:r>
            <a:r>
              <a:rPr lang="en-GB" sz="1200" b="0" i="0" dirty="0">
                <a:solidFill>
                  <a:srgbClr val="092864"/>
                </a:solidFill>
                <a:effectLst/>
              </a:rPr>
              <a:t> (smaller numbers divide more quickly than larger ones).</a:t>
            </a:r>
            <a:endParaRPr lang="en-US" sz="1200" dirty="0">
              <a:solidFill>
                <a:srgbClr val="092864"/>
              </a:solidFill>
            </a:endParaRPr>
          </a:p>
        </p:txBody>
      </p:sp>
      <p:cxnSp>
        <p:nvCxnSpPr>
          <p:cNvPr id="29" name="Straight Arrow Connector 28">
            <a:extLst>
              <a:ext uri="{FF2B5EF4-FFF2-40B4-BE49-F238E27FC236}">
                <a16:creationId xmlns:a16="http://schemas.microsoft.com/office/drawing/2014/main" id="{D00D204C-D0C5-453E-9133-726EAB451F0A}"/>
              </a:ext>
            </a:extLst>
          </p:cNvPr>
          <p:cNvCxnSpPr/>
          <p:nvPr/>
        </p:nvCxnSpPr>
        <p:spPr>
          <a:xfrm>
            <a:off x="5384800" y="3944094"/>
            <a:ext cx="1571800" cy="14796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29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4" grpId="0"/>
      <p:bldP spid="17"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33706-26BC-4E15-AE90-DB4B5BE8049C}"/>
              </a:ext>
            </a:extLst>
          </p:cNvPr>
          <p:cNvSpPr>
            <a:spLocks noGrp="1"/>
          </p:cNvSpPr>
          <p:nvPr>
            <p:ph type="title"/>
          </p:nvPr>
        </p:nvSpPr>
        <p:spPr/>
        <p:txBody>
          <a:bodyPr/>
          <a:lstStyle/>
          <a:p>
            <a:r>
              <a:rPr lang="en-US" dirty="0"/>
              <a:t>Rocket Core Params (Core)</a:t>
            </a:r>
          </a:p>
        </p:txBody>
      </p:sp>
      <p:sp>
        <p:nvSpPr>
          <p:cNvPr id="3" name="Content Placeholder 2">
            <a:extLst>
              <a:ext uri="{FF2B5EF4-FFF2-40B4-BE49-F238E27FC236}">
                <a16:creationId xmlns:a16="http://schemas.microsoft.com/office/drawing/2014/main" id="{F218F822-8C4D-4C93-9DB5-3456CE28B433}"/>
              </a:ext>
            </a:extLst>
          </p:cNvPr>
          <p:cNvSpPr>
            <a:spLocks noGrp="1"/>
          </p:cNvSpPr>
          <p:nvPr>
            <p:ph idx="1"/>
          </p:nvPr>
        </p:nvSpPr>
        <p:spPr/>
        <p:txBody>
          <a:bodyPr>
            <a:normAutofit/>
          </a:bodyPr>
          <a:lstStyle/>
          <a:p>
            <a:r>
              <a:rPr lang="en-US" sz="1800" dirty="0"/>
              <a:t>In the </a:t>
            </a:r>
            <a:r>
              <a:rPr lang="en-US" sz="1800" dirty="0" err="1"/>
              <a:t>RocketCoreParams</a:t>
            </a:r>
            <a:r>
              <a:rPr lang="en-US" sz="1800" dirty="0"/>
              <a:t>, </a:t>
            </a:r>
            <a:r>
              <a:rPr lang="en-US" sz="1800" dirty="0" err="1"/>
              <a:t>useCompressed</a:t>
            </a:r>
            <a:r>
              <a:rPr lang="en-US" sz="1800" dirty="0"/>
              <a:t> is true, means C extension is enabled by default.</a:t>
            </a:r>
          </a:p>
          <a:p>
            <a:endParaRPr lang="en-US" sz="1800" dirty="0"/>
          </a:p>
          <a:p>
            <a:endParaRPr lang="en-US" sz="1800" dirty="0"/>
          </a:p>
          <a:p>
            <a:endParaRPr lang="en-US" sz="1800" dirty="0"/>
          </a:p>
          <a:p>
            <a:r>
              <a:rPr lang="en-US" sz="1800" dirty="0"/>
              <a:t>I extension is the base Extension and is also enabled by default.</a:t>
            </a:r>
          </a:p>
          <a:p>
            <a:endParaRPr lang="en-US" sz="1800" dirty="0"/>
          </a:p>
          <a:p>
            <a:r>
              <a:rPr lang="en-US" sz="1800" dirty="0"/>
              <a:t>Hence, our core is configured to support I, M and C Extensions.</a:t>
            </a:r>
          </a:p>
          <a:p>
            <a:endParaRPr lang="en-US" sz="1800" dirty="0"/>
          </a:p>
          <a:p>
            <a:endParaRPr lang="en-US" sz="1800" dirty="0"/>
          </a:p>
        </p:txBody>
      </p:sp>
      <p:graphicFrame>
        <p:nvGraphicFramePr>
          <p:cNvPr id="4" name="Table 9">
            <a:extLst>
              <a:ext uri="{FF2B5EF4-FFF2-40B4-BE49-F238E27FC236}">
                <a16:creationId xmlns:a16="http://schemas.microsoft.com/office/drawing/2014/main" id="{694D91E4-AAE7-4A53-9948-57BA7B255B1B}"/>
              </a:ext>
            </a:extLst>
          </p:cNvPr>
          <p:cNvGraphicFramePr>
            <a:graphicFrameLocks noGrp="1"/>
          </p:cNvGraphicFramePr>
          <p:nvPr>
            <p:extLst>
              <p:ext uri="{D42A27DB-BD31-4B8C-83A1-F6EECF244321}">
                <p14:modId xmlns:p14="http://schemas.microsoft.com/office/powerpoint/2010/main" val="1412950259"/>
              </p:ext>
            </p:extLst>
          </p:nvPr>
        </p:nvGraphicFramePr>
        <p:xfrm>
          <a:off x="899490" y="2416335"/>
          <a:ext cx="10454310" cy="675110"/>
        </p:xfrm>
        <a:graphic>
          <a:graphicData uri="http://schemas.openxmlformats.org/drawingml/2006/table">
            <a:tbl>
              <a:tblPr bandRow="1">
                <a:tableStyleId>{5C22544A-7EE6-4342-B048-85BDC9FD1C3A}</a:tableStyleId>
              </a:tblPr>
              <a:tblGrid>
                <a:gridCol w="1986327">
                  <a:extLst>
                    <a:ext uri="{9D8B030D-6E8A-4147-A177-3AD203B41FA5}">
                      <a16:colId xmlns:a16="http://schemas.microsoft.com/office/drawing/2014/main" val="2080173929"/>
                    </a:ext>
                  </a:extLst>
                </a:gridCol>
                <a:gridCol w="2114026">
                  <a:extLst>
                    <a:ext uri="{9D8B030D-6E8A-4147-A177-3AD203B41FA5}">
                      <a16:colId xmlns:a16="http://schemas.microsoft.com/office/drawing/2014/main" val="2932545707"/>
                    </a:ext>
                  </a:extLst>
                </a:gridCol>
                <a:gridCol w="6353957">
                  <a:extLst>
                    <a:ext uri="{9D8B030D-6E8A-4147-A177-3AD203B41FA5}">
                      <a16:colId xmlns:a16="http://schemas.microsoft.com/office/drawing/2014/main" val="1566278805"/>
                    </a:ext>
                  </a:extLst>
                </a:gridCol>
              </a:tblGrid>
              <a:tr h="675110">
                <a:tc>
                  <a:txBody>
                    <a:bodyPr/>
                    <a:lstStyle/>
                    <a:p>
                      <a:r>
                        <a:rPr lang="en-US" dirty="0" err="1"/>
                        <a:t>useCompressed</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useCompressed</a:t>
                      </a:r>
                      <a:r>
                        <a:rPr lang="en-US" dirty="0"/>
                        <a:t> is for C-extension, it is true by default, means our Core will have C-extension enabled implicitly.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9923139"/>
                  </a:ext>
                </a:extLst>
              </a:tr>
            </a:tbl>
          </a:graphicData>
        </a:graphic>
      </p:graphicFrame>
      <p:pic>
        <p:nvPicPr>
          <p:cNvPr id="6" name="Picture 5" descr="Logo&#10;&#10;Description automatically generated">
            <a:extLst>
              <a:ext uri="{FF2B5EF4-FFF2-40B4-BE49-F238E27FC236}">
                <a16:creationId xmlns:a16="http://schemas.microsoft.com/office/drawing/2014/main" id="{EF3F72C7-3CF6-4F51-89F3-2335961B3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2362941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0D83-18EE-440F-8701-B65CE456650E}"/>
              </a:ext>
            </a:extLst>
          </p:cNvPr>
          <p:cNvSpPr>
            <a:spLocks noGrp="1"/>
          </p:cNvSpPr>
          <p:nvPr>
            <p:ph type="title"/>
          </p:nvPr>
        </p:nvSpPr>
        <p:spPr>
          <a:xfrm>
            <a:off x="7464614" y="2975884"/>
            <a:ext cx="4087306" cy="906232"/>
          </a:xfrm>
        </p:spPr>
        <p:txBody>
          <a:bodyPr vert="horz" lIns="91440" tIns="45720" rIns="91440" bIns="45720" rtlCol="0" anchor="b">
            <a:normAutofit/>
          </a:bodyPr>
          <a:lstStyle/>
          <a:p>
            <a:r>
              <a:rPr lang="en-US" sz="5400" dirty="0">
                <a:solidFill>
                  <a:srgbClr val="092864"/>
                </a:solidFill>
                <a:latin typeface="+mj-lt"/>
                <a:ea typeface="+mj-ea"/>
                <a:cs typeface="+mj-cs"/>
              </a:rPr>
              <a:t>Blocks of Core</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7062DED7-1303-4D89-AAA8-407759D90F52}"/>
              </a:ext>
            </a:extLst>
          </p:cNvPr>
          <p:cNvPicPr>
            <a:picLocks noGrp="1" noChangeAspect="1"/>
          </p:cNvPicPr>
          <p:nvPr>
            <p:ph idx="1"/>
          </p:nvPr>
        </p:nvPicPr>
        <p:blipFill rotWithShape="1">
          <a:blip r:embed="rId2"/>
          <a:srcRect l="15849" r="2445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924A785E-7174-410C-9683-F5C4982EB324}"/>
              </a:ext>
            </a:extLst>
          </p:cNvPr>
          <p:cNvSpPr txBox="1">
            <a:spLocks/>
          </p:cNvSpPr>
          <p:nvPr/>
        </p:nvSpPr>
        <p:spPr>
          <a:xfrm>
            <a:off x="7464614" y="4268851"/>
            <a:ext cx="4023359" cy="1208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err="1">
                <a:solidFill>
                  <a:srgbClr val="092864"/>
                </a:solidFill>
                <a:latin typeface="Roboto" panose="02000000000000000000"/>
              </a:rPr>
              <a:t>Aghaz</a:t>
            </a:r>
            <a:r>
              <a:rPr lang="en-US" sz="1500" dirty="0">
                <a:solidFill>
                  <a:srgbClr val="092864"/>
                </a:solidFill>
                <a:latin typeface="Roboto" panose="02000000000000000000"/>
              </a:rPr>
              <a:t> Core contains, I, M and C extensions, with 32-bit compatibility.</a:t>
            </a:r>
          </a:p>
        </p:txBody>
      </p:sp>
      <p:cxnSp>
        <p:nvCxnSpPr>
          <p:cNvPr id="8" name="Straight Connector 7">
            <a:extLst>
              <a:ext uri="{FF2B5EF4-FFF2-40B4-BE49-F238E27FC236}">
                <a16:creationId xmlns:a16="http://schemas.microsoft.com/office/drawing/2014/main" id="{B76F96A0-3730-4C72-9B97-ECC9CC4E22CF}"/>
              </a:ext>
            </a:extLst>
          </p:cNvPr>
          <p:cNvCxnSpPr/>
          <p:nvPr/>
        </p:nvCxnSpPr>
        <p:spPr>
          <a:xfrm>
            <a:off x="7464614" y="4015409"/>
            <a:ext cx="3905751"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9" name="Picture 8" descr="Logo&#10;&#10;Description automatically generated">
            <a:extLst>
              <a:ext uri="{FF2B5EF4-FFF2-40B4-BE49-F238E27FC236}">
                <a16:creationId xmlns:a16="http://schemas.microsoft.com/office/drawing/2014/main" id="{9215875B-562F-45D3-8BC7-0262D3144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12621582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Content Placeholder 4" descr="Table&#10;&#10;Description automatically generated">
            <a:extLst>
              <a:ext uri="{FF2B5EF4-FFF2-40B4-BE49-F238E27FC236}">
                <a16:creationId xmlns:a16="http://schemas.microsoft.com/office/drawing/2014/main" id="{5960B12F-B21F-4A43-8555-20E0F36789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136" t="26409" r="-20533" b="7954"/>
          <a:stretch/>
        </p:blipFill>
        <p:spPr>
          <a:xfrm>
            <a:off x="469337" y="574535"/>
            <a:ext cx="5931463" cy="5510676"/>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Title 1">
            <a:extLst>
              <a:ext uri="{FF2B5EF4-FFF2-40B4-BE49-F238E27FC236}">
                <a16:creationId xmlns:a16="http://schemas.microsoft.com/office/drawing/2014/main" id="{DC30B32F-9D6C-42ED-8C46-003A4DA9F59C}"/>
              </a:ext>
            </a:extLst>
          </p:cNvPr>
          <p:cNvSpPr>
            <a:spLocks noGrp="1"/>
          </p:cNvSpPr>
          <p:nvPr>
            <p:ph type="title"/>
          </p:nvPr>
        </p:nvSpPr>
        <p:spPr>
          <a:xfrm>
            <a:off x="6679096" y="1465908"/>
            <a:ext cx="5512904" cy="1963092"/>
          </a:xfrm>
        </p:spPr>
        <p:txBody>
          <a:bodyPr vert="horz" lIns="91440" tIns="45720" rIns="91440" bIns="45720" rtlCol="0" anchor="b">
            <a:normAutofit fontScale="90000"/>
          </a:bodyPr>
          <a:lstStyle/>
          <a:p>
            <a:r>
              <a:rPr lang="en-US" sz="5000" dirty="0">
                <a:solidFill>
                  <a:srgbClr val="092864"/>
                </a:solidFill>
                <a:latin typeface="+mj-lt"/>
                <a:ea typeface="+mj-ea"/>
                <a:cs typeface="+mj-cs"/>
              </a:rPr>
              <a:t>How did we know, which parameter is doing what?</a:t>
            </a:r>
          </a:p>
        </p:txBody>
      </p:sp>
      <p:sp>
        <p:nvSpPr>
          <p:cNvPr id="7" name="Title 1">
            <a:extLst>
              <a:ext uri="{FF2B5EF4-FFF2-40B4-BE49-F238E27FC236}">
                <a16:creationId xmlns:a16="http://schemas.microsoft.com/office/drawing/2014/main" id="{2222BD08-FFE4-4DB0-9DF1-7AEDC1BA7CB4}"/>
              </a:ext>
            </a:extLst>
          </p:cNvPr>
          <p:cNvSpPr txBox="1">
            <a:spLocks/>
          </p:cNvSpPr>
          <p:nvPr/>
        </p:nvSpPr>
        <p:spPr>
          <a:xfrm>
            <a:off x="6679095" y="3817360"/>
            <a:ext cx="4837043" cy="1403997"/>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sz="1800" dirty="0">
                <a:solidFill>
                  <a:srgbClr val="092864"/>
                </a:solidFill>
              </a:rPr>
              <a:t>The Parameters, their description and the modules which is controlled by that parameter is mentioned in the MAS Document in this way.</a:t>
            </a:r>
            <a:br>
              <a:rPr lang="en-US" sz="1800" dirty="0">
                <a:solidFill>
                  <a:srgbClr val="092864"/>
                </a:solidFill>
              </a:rPr>
            </a:br>
            <a:endParaRPr lang="en-US" sz="1800" dirty="0">
              <a:solidFill>
                <a:srgbClr val="092864"/>
              </a:solidFill>
            </a:endParaRPr>
          </a:p>
        </p:txBody>
      </p:sp>
      <p:cxnSp>
        <p:nvCxnSpPr>
          <p:cNvPr id="6" name="Straight Connector 5">
            <a:extLst>
              <a:ext uri="{FF2B5EF4-FFF2-40B4-BE49-F238E27FC236}">
                <a16:creationId xmlns:a16="http://schemas.microsoft.com/office/drawing/2014/main" id="{EA00B0AC-EDFB-4F75-ACE7-F41F46271A91}"/>
              </a:ext>
            </a:extLst>
          </p:cNvPr>
          <p:cNvCxnSpPr/>
          <p:nvPr/>
        </p:nvCxnSpPr>
        <p:spPr>
          <a:xfrm>
            <a:off x="6771861" y="3617843"/>
            <a:ext cx="4426226"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8" name="Picture 7" descr="Logo&#10;&#10;Description automatically generated">
            <a:extLst>
              <a:ext uri="{FF2B5EF4-FFF2-40B4-BE49-F238E27FC236}">
                <a16:creationId xmlns:a16="http://schemas.microsoft.com/office/drawing/2014/main" id="{B45A6C81-82CB-480C-B2AD-B609C3107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365032408"/>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whiteboard&#10;&#10;Description automatically generated">
            <a:extLst>
              <a:ext uri="{FF2B5EF4-FFF2-40B4-BE49-F238E27FC236}">
                <a16:creationId xmlns:a16="http://schemas.microsoft.com/office/drawing/2014/main" id="{88884A3C-69E8-4FB0-8EB7-2C34D0E6D9F8}"/>
              </a:ext>
            </a:extLst>
          </p:cNvPr>
          <p:cNvPicPr>
            <a:picLocks noGrp="1" noChangeAspect="1"/>
          </p:cNvPicPr>
          <p:nvPr>
            <p:ph idx="1"/>
          </p:nvPr>
        </p:nvPicPr>
        <p:blipFill rotWithShape="1">
          <a:blip r:embed="rId2"/>
          <a:srcRect t="4811" b="5944"/>
          <a:stretch/>
        </p:blipFill>
        <p:spPr>
          <a:xfrm>
            <a:off x="106017" y="1507542"/>
            <a:ext cx="7182679" cy="4482441"/>
          </a:xfrm>
        </p:spPr>
      </p:pic>
      <p:sp>
        <p:nvSpPr>
          <p:cNvPr id="2" name="Title 1">
            <a:extLst>
              <a:ext uri="{FF2B5EF4-FFF2-40B4-BE49-F238E27FC236}">
                <a16:creationId xmlns:a16="http://schemas.microsoft.com/office/drawing/2014/main" id="{4ED64CFB-7669-4AFF-896F-722073D76BD3}"/>
              </a:ext>
            </a:extLst>
          </p:cNvPr>
          <p:cNvSpPr>
            <a:spLocks noGrp="1"/>
          </p:cNvSpPr>
          <p:nvPr>
            <p:ph type="title"/>
          </p:nvPr>
        </p:nvSpPr>
        <p:spPr/>
        <p:txBody>
          <a:bodyPr/>
          <a:lstStyle/>
          <a:p>
            <a:r>
              <a:rPr lang="en-US" dirty="0"/>
              <a:t>Configuring the </a:t>
            </a:r>
            <a:r>
              <a:rPr lang="en-US" dirty="0" err="1"/>
              <a:t>icache</a:t>
            </a:r>
            <a:r>
              <a:rPr lang="en-US" dirty="0"/>
              <a:t> and </a:t>
            </a:r>
            <a:r>
              <a:rPr lang="en-US" dirty="0" err="1"/>
              <a:t>dcache</a:t>
            </a:r>
            <a:endParaRPr lang="en-US" dirty="0"/>
          </a:p>
        </p:txBody>
      </p:sp>
      <p:sp>
        <p:nvSpPr>
          <p:cNvPr id="6" name="Title 1">
            <a:extLst>
              <a:ext uri="{FF2B5EF4-FFF2-40B4-BE49-F238E27FC236}">
                <a16:creationId xmlns:a16="http://schemas.microsoft.com/office/drawing/2014/main" id="{89C8527B-8BA6-4E91-B215-489C70BE750E}"/>
              </a:ext>
            </a:extLst>
          </p:cNvPr>
          <p:cNvSpPr txBox="1">
            <a:spLocks/>
          </p:cNvSpPr>
          <p:nvPr/>
        </p:nvSpPr>
        <p:spPr>
          <a:xfrm>
            <a:off x="6957391" y="2078620"/>
            <a:ext cx="4870933" cy="3271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dirty="0" err="1">
                <a:solidFill>
                  <a:srgbClr val="092864"/>
                </a:solidFill>
                <a:latin typeface="Roboto" panose="02000000000000000000"/>
              </a:rPr>
              <a:t>dcache</a:t>
            </a:r>
            <a:r>
              <a:rPr lang="en-US" sz="2800" dirty="0">
                <a:solidFill>
                  <a:srgbClr val="092864"/>
                </a:solidFill>
                <a:latin typeface="Roboto" panose="02000000000000000000"/>
              </a:rPr>
              <a:t> has </a:t>
            </a:r>
            <a:r>
              <a:rPr lang="en-US" sz="2800" dirty="0" err="1">
                <a:solidFill>
                  <a:srgbClr val="092864"/>
                </a:solidFill>
                <a:latin typeface="Roboto" panose="02000000000000000000"/>
              </a:rPr>
              <a:t>DCacheParams</a:t>
            </a:r>
            <a:r>
              <a:rPr lang="en-US" sz="2800" dirty="0">
                <a:solidFill>
                  <a:srgbClr val="092864"/>
                </a:solidFill>
                <a:latin typeface="Roboto" panose="02000000000000000000"/>
              </a:rPr>
              <a:t>, which are parameters for configuring Data Cache. Similarly, </a:t>
            </a:r>
            <a:r>
              <a:rPr lang="en-US" sz="2800" dirty="0" err="1">
                <a:solidFill>
                  <a:srgbClr val="092864"/>
                </a:solidFill>
                <a:latin typeface="Roboto" panose="02000000000000000000"/>
              </a:rPr>
              <a:t>icache</a:t>
            </a:r>
            <a:r>
              <a:rPr lang="en-US" sz="2800" dirty="0">
                <a:solidFill>
                  <a:srgbClr val="092864"/>
                </a:solidFill>
                <a:latin typeface="Roboto" panose="02000000000000000000"/>
              </a:rPr>
              <a:t> has </a:t>
            </a:r>
            <a:r>
              <a:rPr lang="en-US" sz="2800" dirty="0" err="1">
                <a:solidFill>
                  <a:srgbClr val="092864"/>
                </a:solidFill>
                <a:latin typeface="Roboto" panose="02000000000000000000"/>
              </a:rPr>
              <a:t>ICacheParams</a:t>
            </a:r>
            <a:r>
              <a:rPr lang="en-US" sz="2800" dirty="0">
                <a:solidFill>
                  <a:srgbClr val="092864"/>
                </a:solidFill>
                <a:latin typeface="Roboto" panose="02000000000000000000"/>
              </a:rPr>
              <a:t>, which are parameters for configuring Instruction Cache.</a:t>
            </a:r>
          </a:p>
        </p:txBody>
      </p:sp>
      <p:pic>
        <p:nvPicPr>
          <p:cNvPr id="8" name="Picture 7" descr="Logo&#10;&#10;Description automatically generated">
            <a:extLst>
              <a:ext uri="{FF2B5EF4-FFF2-40B4-BE49-F238E27FC236}">
                <a16:creationId xmlns:a16="http://schemas.microsoft.com/office/drawing/2014/main" id="{67D9EFBA-84D0-428E-BC3D-471C0A99B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91428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93C394-B202-4CBE-8DC9-C43CB84ECAE5}"/>
              </a:ext>
            </a:extLst>
          </p:cNvPr>
          <p:cNvSpPr>
            <a:spLocks noGrp="1"/>
          </p:cNvSpPr>
          <p:nvPr>
            <p:ph type="title"/>
          </p:nvPr>
        </p:nvSpPr>
        <p:spPr>
          <a:xfrm>
            <a:off x="722660" y="503581"/>
            <a:ext cx="10515600" cy="451672"/>
          </a:xfrm>
        </p:spPr>
        <p:txBody>
          <a:bodyPr>
            <a:normAutofit/>
          </a:bodyPr>
          <a:lstStyle/>
          <a:p>
            <a:r>
              <a:rPr lang="en-US" sz="2400" dirty="0">
                <a:solidFill>
                  <a:srgbClr val="092864"/>
                </a:solidFill>
              </a:rPr>
              <a:t>Data Cache Parameters</a:t>
            </a:r>
          </a:p>
        </p:txBody>
      </p:sp>
      <p:graphicFrame>
        <p:nvGraphicFramePr>
          <p:cNvPr id="5" name="Table 6">
            <a:extLst>
              <a:ext uri="{FF2B5EF4-FFF2-40B4-BE49-F238E27FC236}">
                <a16:creationId xmlns:a16="http://schemas.microsoft.com/office/drawing/2014/main" id="{520CF212-2EA6-49E9-8860-3210C6D5E449}"/>
              </a:ext>
            </a:extLst>
          </p:cNvPr>
          <p:cNvGraphicFramePr>
            <a:graphicFrameLocks noGrp="1"/>
          </p:cNvGraphicFramePr>
          <p:nvPr>
            <p:ph idx="1"/>
            <p:extLst>
              <p:ext uri="{D42A27DB-BD31-4B8C-83A1-F6EECF244321}">
                <p14:modId xmlns:p14="http://schemas.microsoft.com/office/powerpoint/2010/main" val="3185925937"/>
              </p:ext>
            </p:extLst>
          </p:nvPr>
        </p:nvGraphicFramePr>
        <p:xfrm>
          <a:off x="838200" y="880164"/>
          <a:ext cx="10515597" cy="212344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dirty="0" err="1"/>
                        <a:t>nMSHRs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0 MSHRs (Miss Status Handling Registers) in Instruction 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5656723"/>
                  </a:ext>
                </a:extLst>
              </a:tr>
              <a:tr h="370840">
                <a:tc>
                  <a:txBody>
                    <a:bodyPr/>
                    <a:lstStyle/>
                    <a:p>
                      <a:r>
                        <a:rPr lang="en-US" dirty="0" err="1"/>
                        <a:t>nWays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16 Ways of Cache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dirty="0" err="1"/>
                        <a:t>nSets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Sets of Cache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dirty="0" err="1"/>
                        <a:t>blockBytes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a:t>
                      </a:r>
                      <a:r>
                        <a:rPr lang="en-US" dirty="0" err="1"/>
                        <a:t>blockBytes</a:t>
                      </a:r>
                      <a:r>
                        <a:rPr lang="en-US" dirty="0"/>
                        <a:t>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6" name="Title 1">
            <a:extLst>
              <a:ext uri="{FF2B5EF4-FFF2-40B4-BE49-F238E27FC236}">
                <a16:creationId xmlns:a16="http://schemas.microsoft.com/office/drawing/2014/main" id="{13E0168F-A207-4CCF-A106-EC88F7B43F69}"/>
              </a:ext>
            </a:extLst>
          </p:cNvPr>
          <p:cNvSpPr txBox="1">
            <a:spLocks/>
          </p:cNvSpPr>
          <p:nvPr/>
        </p:nvSpPr>
        <p:spPr>
          <a:xfrm>
            <a:off x="730119" y="3593873"/>
            <a:ext cx="10515600" cy="469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92864"/>
                </a:solidFill>
                <a:latin typeface="Roboto" panose="02000000000000000000"/>
              </a:rPr>
              <a:t>Instruction Cache Parameters</a:t>
            </a:r>
          </a:p>
        </p:txBody>
      </p:sp>
      <p:graphicFrame>
        <p:nvGraphicFramePr>
          <p:cNvPr id="7" name="Table 6">
            <a:extLst>
              <a:ext uri="{FF2B5EF4-FFF2-40B4-BE49-F238E27FC236}">
                <a16:creationId xmlns:a16="http://schemas.microsoft.com/office/drawing/2014/main" id="{10621ACC-D951-4EA5-BB2A-D3530973A6A5}"/>
              </a:ext>
            </a:extLst>
          </p:cNvPr>
          <p:cNvGraphicFramePr>
            <a:graphicFrameLocks/>
          </p:cNvGraphicFramePr>
          <p:nvPr>
            <p:extLst>
              <p:ext uri="{D42A27DB-BD31-4B8C-83A1-F6EECF244321}">
                <p14:modId xmlns:p14="http://schemas.microsoft.com/office/powerpoint/2010/main" val="4013325569"/>
              </p:ext>
            </p:extLst>
          </p:nvPr>
        </p:nvGraphicFramePr>
        <p:xfrm>
          <a:off x="828679" y="3970268"/>
          <a:ext cx="10515597" cy="148336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dirty="0" err="1"/>
                        <a:t>nWays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4 Ways of Cache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dirty="0" err="1"/>
                        <a:t>nSets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256 Sets of Cache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dirty="0" err="1"/>
                        <a:t>blockBytes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a:t>
                      </a:r>
                      <a:r>
                        <a:rPr lang="en-US" dirty="0" err="1"/>
                        <a:t>blockBytes</a:t>
                      </a:r>
                      <a:r>
                        <a:rPr lang="en-US" dirty="0"/>
                        <a:t>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8" name="Title 1">
            <a:extLst>
              <a:ext uri="{FF2B5EF4-FFF2-40B4-BE49-F238E27FC236}">
                <a16:creationId xmlns:a16="http://schemas.microsoft.com/office/drawing/2014/main" id="{96A84969-4D25-4C8E-A592-C6FBC45390A4}"/>
              </a:ext>
            </a:extLst>
          </p:cNvPr>
          <p:cNvSpPr txBox="1">
            <a:spLocks/>
          </p:cNvSpPr>
          <p:nvPr/>
        </p:nvSpPr>
        <p:spPr>
          <a:xfrm>
            <a:off x="815424" y="3018246"/>
            <a:ext cx="10515600" cy="469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rgbClr val="092864"/>
                </a:solidFill>
                <a:latin typeface="Roboto" panose="02000000000000000000"/>
              </a:rPr>
              <a:t>Size of </a:t>
            </a:r>
            <a:r>
              <a:rPr lang="en-US" sz="1800" b="1" dirty="0" err="1">
                <a:solidFill>
                  <a:srgbClr val="092864"/>
                </a:solidFill>
                <a:latin typeface="Roboto" panose="02000000000000000000"/>
              </a:rPr>
              <a:t>DCache</a:t>
            </a:r>
            <a:r>
              <a:rPr lang="en-US" sz="1800" b="1" dirty="0">
                <a:solidFill>
                  <a:srgbClr val="092864"/>
                </a:solidFill>
                <a:latin typeface="Roboto" panose="02000000000000000000"/>
              </a:rPr>
              <a:t> is calculated by: </a:t>
            </a:r>
            <a:r>
              <a:rPr lang="en-US" sz="1800" b="1" dirty="0" err="1">
                <a:solidFill>
                  <a:srgbClr val="092864"/>
                </a:solidFill>
                <a:latin typeface="Roboto" panose="02000000000000000000"/>
              </a:rPr>
              <a:t>nWays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nSets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blockBytes</a:t>
            </a:r>
            <a:r>
              <a:rPr lang="en-US" sz="1800" b="1" dirty="0">
                <a:solidFill>
                  <a:srgbClr val="092864"/>
                </a:solidFill>
                <a:latin typeface="Roboto" panose="02000000000000000000"/>
              </a:rPr>
              <a:t> (16 x 64 x 64 == 64KB)</a:t>
            </a:r>
          </a:p>
        </p:txBody>
      </p:sp>
      <p:sp>
        <p:nvSpPr>
          <p:cNvPr id="9" name="Title 1">
            <a:extLst>
              <a:ext uri="{FF2B5EF4-FFF2-40B4-BE49-F238E27FC236}">
                <a16:creationId xmlns:a16="http://schemas.microsoft.com/office/drawing/2014/main" id="{576D87EA-6BDA-4B7C-9841-4C318B82878E}"/>
              </a:ext>
            </a:extLst>
          </p:cNvPr>
          <p:cNvSpPr txBox="1">
            <a:spLocks/>
          </p:cNvSpPr>
          <p:nvPr/>
        </p:nvSpPr>
        <p:spPr>
          <a:xfrm>
            <a:off x="828676" y="5479387"/>
            <a:ext cx="10515600" cy="4499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rgbClr val="092864"/>
                </a:solidFill>
                <a:latin typeface="Roboto" panose="02000000000000000000"/>
              </a:rPr>
              <a:t>Size of </a:t>
            </a:r>
            <a:r>
              <a:rPr lang="en-US" sz="1800" b="1" dirty="0" err="1">
                <a:solidFill>
                  <a:srgbClr val="092864"/>
                </a:solidFill>
                <a:latin typeface="Roboto" panose="02000000000000000000"/>
              </a:rPr>
              <a:t>ICache</a:t>
            </a:r>
            <a:r>
              <a:rPr lang="en-US" sz="1800" b="1" dirty="0">
                <a:solidFill>
                  <a:srgbClr val="092864"/>
                </a:solidFill>
                <a:latin typeface="Roboto" panose="02000000000000000000"/>
              </a:rPr>
              <a:t> is calculated by: </a:t>
            </a:r>
            <a:r>
              <a:rPr lang="en-US" sz="1800" b="1" dirty="0" err="1">
                <a:solidFill>
                  <a:srgbClr val="092864"/>
                </a:solidFill>
                <a:latin typeface="Roboto" panose="02000000000000000000"/>
              </a:rPr>
              <a:t>nWays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nSets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blockBytes</a:t>
            </a:r>
            <a:r>
              <a:rPr lang="en-US" sz="1800" b="1" dirty="0">
                <a:solidFill>
                  <a:srgbClr val="092864"/>
                </a:solidFill>
                <a:latin typeface="Roboto" panose="02000000000000000000"/>
              </a:rPr>
              <a:t> (4 x 256 x 64 == 64KB)</a:t>
            </a:r>
          </a:p>
        </p:txBody>
      </p:sp>
      <p:pic>
        <p:nvPicPr>
          <p:cNvPr id="11" name="Picture 10" descr="Logo&#10;&#10;Description automatically generated">
            <a:extLst>
              <a:ext uri="{FF2B5EF4-FFF2-40B4-BE49-F238E27FC236}">
                <a16:creationId xmlns:a16="http://schemas.microsoft.com/office/drawing/2014/main" id="{FC556028-D638-4586-9BA4-F69E7AEAA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0153" y="5472889"/>
            <a:ext cx="1845365" cy="879029"/>
          </a:xfrm>
          <a:prstGeom prst="rect">
            <a:avLst/>
          </a:prstGeom>
        </p:spPr>
      </p:pic>
    </p:spTree>
    <p:extLst>
      <p:ext uri="{BB962C8B-B14F-4D97-AF65-F5344CB8AC3E}">
        <p14:creationId xmlns:p14="http://schemas.microsoft.com/office/powerpoint/2010/main" val="760209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EF71-B1DB-4605-9843-3A6A7B93C85C}"/>
              </a:ext>
            </a:extLst>
          </p:cNvPr>
          <p:cNvSpPr>
            <a:spLocks noGrp="1"/>
          </p:cNvSpPr>
          <p:nvPr>
            <p:ph type="title"/>
          </p:nvPr>
        </p:nvSpPr>
        <p:spPr/>
        <p:txBody>
          <a:bodyPr/>
          <a:lstStyle/>
          <a:p>
            <a:r>
              <a:rPr lang="en-US" dirty="0"/>
              <a:t>To be covered</a:t>
            </a:r>
          </a:p>
        </p:txBody>
      </p:sp>
      <p:sp>
        <p:nvSpPr>
          <p:cNvPr id="3" name="Content Placeholder 2">
            <a:extLst>
              <a:ext uri="{FF2B5EF4-FFF2-40B4-BE49-F238E27FC236}">
                <a16:creationId xmlns:a16="http://schemas.microsoft.com/office/drawing/2014/main" id="{446775FD-FA10-448C-9E28-EB3E3C05B322}"/>
              </a:ext>
            </a:extLst>
          </p:cNvPr>
          <p:cNvSpPr>
            <a:spLocks noGrp="1"/>
          </p:cNvSpPr>
          <p:nvPr>
            <p:ph idx="1"/>
          </p:nvPr>
        </p:nvSpPr>
        <p:spPr>
          <a:xfrm>
            <a:off x="838200" y="1467816"/>
            <a:ext cx="10515600" cy="4351338"/>
          </a:xfrm>
        </p:spPr>
        <p:txBody>
          <a:bodyPr>
            <a:normAutofit fontScale="92500" lnSpcReduction="10000"/>
          </a:bodyPr>
          <a:lstStyle/>
          <a:p>
            <a:r>
              <a:rPr lang="en-US" sz="1800" dirty="0"/>
              <a:t>Goals</a:t>
            </a:r>
          </a:p>
          <a:p>
            <a:pPr lvl="1"/>
            <a:r>
              <a:rPr lang="en-US" sz="1800" dirty="0"/>
              <a:t>To decrease complexity of Rocket-Chip</a:t>
            </a:r>
          </a:p>
          <a:p>
            <a:pPr lvl="1"/>
            <a:r>
              <a:rPr lang="en-US" sz="1800" dirty="0"/>
              <a:t>Extend to add Vector extension.</a:t>
            </a:r>
          </a:p>
          <a:p>
            <a:r>
              <a:rPr lang="en-US" sz="1800" dirty="0"/>
              <a:t>Complexity of Task </a:t>
            </a:r>
          </a:p>
          <a:p>
            <a:pPr lvl="1"/>
            <a:r>
              <a:rPr lang="en-US" sz="1800" dirty="0"/>
              <a:t>Number of Modules, functions, Number of lines, objects </a:t>
            </a:r>
            <a:r>
              <a:rPr lang="en-US" sz="1800" dirty="0" err="1"/>
              <a:t>etc</a:t>
            </a:r>
            <a:endParaRPr lang="en-US" sz="1800" dirty="0"/>
          </a:p>
          <a:p>
            <a:pPr lvl="1"/>
            <a:r>
              <a:rPr lang="en-US" sz="1800" dirty="0"/>
              <a:t>Scala Vs Chisel</a:t>
            </a:r>
          </a:p>
          <a:p>
            <a:r>
              <a:rPr lang="en-US" sz="1800" dirty="0"/>
              <a:t>Software Methodology</a:t>
            </a:r>
          </a:p>
          <a:p>
            <a:pPr lvl="1"/>
            <a:r>
              <a:rPr lang="en-US" sz="1800" dirty="0"/>
              <a:t>UML – Class diagrams</a:t>
            </a:r>
          </a:p>
          <a:p>
            <a:pPr lvl="1"/>
            <a:r>
              <a:rPr lang="en-US" sz="1800" dirty="0"/>
              <a:t>Class diagrams to State diagrams</a:t>
            </a:r>
          </a:p>
          <a:p>
            <a:pPr lvl="1"/>
            <a:r>
              <a:rPr lang="en-US" sz="1800" dirty="0"/>
              <a:t>Software spec to Micro-architecture spec</a:t>
            </a:r>
          </a:p>
          <a:p>
            <a:r>
              <a:rPr lang="en-US" sz="1800" dirty="0"/>
              <a:t>Block </a:t>
            </a:r>
          </a:p>
          <a:p>
            <a:pPr lvl="1"/>
            <a:r>
              <a:rPr lang="en-US" sz="1800" dirty="0"/>
              <a:t>Shows how the methodology was employed</a:t>
            </a:r>
          </a:p>
          <a:p>
            <a:r>
              <a:rPr lang="en-US" sz="1800" dirty="0"/>
              <a:t>Future Research </a:t>
            </a:r>
          </a:p>
          <a:p>
            <a:pPr lvl="1"/>
            <a:r>
              <a:rPr lang="en-US" sz="1800" dirty="0"/>
              <a:t>Parameterize-able Micro-Architecture</a:t>
            </a:r>
          </a:p>
          <a:p>
            <a:pPr lvl="1"/>
            <a:r>
              <a:rPr lang="en-US" sz="1800" dirty="0"/>
              <a:t>Parameterize-able I/O interface </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p:txBody>
      </p:sp>
      <p:pic>
        <p:nvPicPr>
          <p:cNvPr id="5" name="Picture 4" descr="Logo&#10;&#10;Description automatically generated">
            <a:extLst>
              <a:ext uri="{FF2B5EF4-FFF2-40B4-BE49-F238E27FC236}">
                <a16:creationId xmlns:a16="http://schemas.microsoft.com/office/drawing/2014/main" id="{29F055D7-93B0-4D39-BD62-A74533D9B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2987612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98F33-9126-4A70-96CC-38C2400A4A08}"/>
              </a:ext>
            </a:extLst>
          </p:cNvPr>
          <p:cNvSpPr>
            <a:spLocks noGrp="1"/>
          </p:cNvSpPr>
          <p:nvPr>
            <p:ph type="title"/>
          </p:nvPr>
        </p:nvSpPr>
        <p:spPr>
          <a:xfrm>
            <a:off x="7742910" y="2416750"/>
            <a:ext cx="4087306" cy="1012250"/>
          </a:xfrm>
        </p:spPr>
        <p:txBody>
          <a:bodyPr vert="horz" lIns="91440" tIns="45720" rIns="91440" bIns="45720" rtlCol="0" anchor="b">
            <a:normAutofit/>
          </a:bodyPr>
          <a:lstStyle/>
          <a:p>
            <a:r>
              <a:rPr lang="en-US" sz="5400" dirty="0">
                <a:solidFill>
                  <a:srgbClr val="092864"/>
                </a:solidFill>
                <a:latin typeface="+mj-lt"/>
                <a:ea typeface="+mj-ea"/>
                <a:cs typeface="+mj-cs"/>
              </a:rPr>
              <a:t>Blocks of Tile</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D90B4DA2-12C2-422A-9619-FE41C39E827C}"/>
              </a:ext>
            </a:extLst>
          </p:cNvPr>
          <p:cNvPicPr>
            <a:picLocks noGrp="1" noChangeAspect="1"/>
          </p:cNvPicPr>
          <p:nvPr>
            <p:ph idx="1"/>
          </p:nvPr>
        </p:nvPicPr>
        <p:blipFill rotWithShape="1">
          <a:blip r:embed="rId2"/>
          <a:srcRect l="25850" r="1650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6E196E24-28FC-44B1-AAAB-7650BB6B6F39}"/>
              </a:ext>
            </a:extLst>
          </p:cNvPr>
          <p:cNvSpPr txBox="1">
            <a:spLocks/>
          </p:cNvSpPr>
          <p:nvPr/>
        </p:nvSpPr>
        <p:spPr>
          <a:xfrm>
            <a:off x="7742910" y="3988341"/>
            <a:ext cx="4023359" cy="1208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092864"/>
                </a:solidFill>
                <a:latin typeface="Roboto" panose="02000000000000000000"/>
              </a:rPr>
              <a:t>Rocket-Tile of </a:t>
            </a:r>
            <a:r>
              <a:rPr lang="en-US" sz="1600" dirty="0" err="1">
                <a:solidFill>
                  <a:srgbClr val="092864"/>
                </a:solidFill>
                <a:latin typeface="Roboto" panose="02000000000000000000"/>
              </a:rPr>
              <a:t>Aghaz</a:t>
            </a:r>
            <a:r>
              <a:rPr lang="en-US" sz="1600" dirty="0">
                <a:solidFill>
                  <a:srgbClr val="092864"/>
                </a:solidFill>
                <a:latin typeface="Roboto" panose="02000000000000000000"/>
              </a:rPr>
              <a:t> SoC contains </a:t>
            </a:r>
            <a:r>
              <a:rPr lang="en-US" sz="1600" dirty="0" err="1">
                <a:solidFill>
                  <a:srgbClr val="092864"/>
                </a:solidFill>
                <a:latin typeface="Roboto" panose="02000000000000000000"/>
              </a:rPr>
              <a:t>Aghaz</a:t>
            </a:r>
            <a:r>
              <a:rPr lang="en-US" sz="1600" dirty="0">
                <a:solidFill>
                  <a:srgbClr val="092864"/>
                </a:solidFill>
                <a:latin typeface="Roboto" panose="02000000000000000000"/>
              </a:rPr>
              <a:t> Core, Branch Target Buffer, Page Table Walker, L1 </a:t>
            </a:r>
            <a:r>
              <a:rPr lang="en-US" sz="1600" dirty="0" err="1">
                <a:solidFill>
                  <a:srgbClr val="092864"/>
                </a:solidFill>
                <a:latin typeface="Roboto" panose="02000000000000000000"/>
              </a:rPr>
              <a:t>Icache</a:t>
            </a:r>
            <a:r>
              <a:rPr lang="en-US" sz="1600" dirty="0">
                <a:solidFill>
                  <a:srgbClr val="092864"/>
                </a:solidFill>
                <a:latin typeface="Roboto" panose="02000000000000000000"/>
              </a:rPr>
              <a:t> &amp; </a:t>
            </a:r>
            <a:r>
              <a:rPr lang="en-US" sz="1600" dirty="0" err="1">
                <a:solidFill>
                  <a:srgbClr val="092864"/>
                </a:solidFill>
                <a:latin typeface="Roboto" panose="02000000000000000000"/>
              </a:rPr>
              <a:t>DCache</a:t>
            </a:r>
            <a:r>
              <a:rPr lang="en-US" sz="1600" dirty="0">
                <a:solidFill>
                  <a:srgbClr val="092864"/>
                </a:solidFill>
                <a:latin typeface="Roboto" panose="02000000000000000000"/>
              </a:rPr>
              <a:t> of 64-KB, and </a:t>
            </a:r>
            <a:r>
              <a:rPr lang="en-US" sz="1600" dirty="0" err="1">
                <a:solidFill>
                  <a:srgbClr val="092864"/>
                </a:solidFill>
                <a:latin typeface="Roboto" panose="02000000000000000000"/>
              </a:rPr>
              <a:t>Sratchpad</a:t>
            </a:r>
            <a:endParaRPr lang="en-US" sz="1600" dirty="0">
              <a:solidFill>
                <a:srgbClr val="092864"/>
              </a:solidFill>
              <a:latin typeface="Roboto" panose="02000000000000000000"/>
            </a:endParaRPr>
          </a:p>
        </p:txBody>
      </p:sp>
      <p:cxnSp>
        <p:nvCxnSpPr>
          <p:cNvPr id="8" name="Straight Connector 7">
            <a:extLst>
              <a:ext uri="{FF2B5EF4-FFF2-40B4-BE49-F238E27FC236}">
                <a16:creationId xmlns:a16="http://schemas.microsoft.com/office/drawing/2014/main" id="{7B21322B-EDEB-4357-8FD0-340F8FB8A61F}"/>
              </a:ext>
            </a:extLst>
          </p:cNvPr>
          <p:cNvCxnSpPr>
            <a:cxnSpLocks/>
          </p:cNvCxnSpPr>
          <p:nvPr/>
        </p:nvCxnSpPr>
        <p:spPr>
          <a:xfrm>
            <a:off x="7832035" y="3697357"/>
            <a:ext cx="3578087"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887E9810-5CDE-4D48-9C4B-14752EE73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34809928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10;&#10;Description automatically generated">
            <a:extLst>
              <a:ext uri="{FF2B5EF4-FFF2-40B4-BE49-F238E27FC236}">
                <a16:creationId xmlns:a16="http://schemas.microsoft.com/office/drawing/2014/main" id="{FE4F6F6C-DC3B-4483-B1B2-DA8DDF187403}"/>
              </a:ext>
            </a:extLst>
          </p:cNvPr>
          <p:cNvPicPr>
            <a:picLocks noGrp="1" noChangeAspect="1"/>
          </p:cNvPicPr>
          <p:nvPr>
            <p:ph idx="1"/>
          </p:nvPr>
        </p:nvPicPr>
        <p:blipFill>
          <a:blip r:embed="rId2"/>
          <a:stretch>
            <a:fillRect/>
          </a:stretch>
        </p:blipFill>
        <p:spPr>
          <a:xfrm>
            <a:off x="467140" y="1265938"/>
            <a:ext cx="10515600" cy="1797361"/>
          </a:xfrm>
        </p:spPr>
      </p:pic>
      <p:sp>
        <p:nvSpPr>
          <p:cNvPr id="2" name="Title 1">
            <a:extLst>
              <a:ext uri="{FF2B5EF4-FFF2-40B4-BE49-F238E27FC236}">
                <a16:creationId xmlns:a16="http://schemas.microsoft.com/office/drawing/2014/main" id="{11E4F559-B5AF-445B-B9A4-95666544DF31}"/>
              </a:ext>
            </a:extLst>
          </p:cNvPr>
          <p:cNvSpPr>
            <a:spLocks noGrp="1"/>
          </p:cNvSpPr>
          <p:nvPr>
            <p:ph type="title"/>
          </p:nvPr>
        </p:nvSpPr>
        <p:spPr/>
        <p:txBody>
          <a:bodyPr/>
          <a:lstStyle/>
          <a:p>
            <a:r>
              <a:rPr lang="en-US" dirty="0"/>
              <a:t>Adding </a:t>
            </a:r>
            <a:r>
              <a:rPr lang="en-US" dirty="0" err="1"/>
              <a:t>AghazCore</a:t>
            </a:r>
            <a:r>
              <a:rPr lang="en-US" dirty="0"/>
              <a:t> to Default Configuration</a:t>
            </a:r>
          </a:p>
        </p:txBody>
      </p:sp>
      <p:sp>
        <p:nvSpPr>
          <p:cNvPr id="9" name="Title 1">
            <a:extLst>
              <a:ext uri="{FF2B5EF4-FFF2-40B4-BE49-F238E27FC236}">
                <a16:creationId xmlns:a16="http://schemas.microsoft.com/office/drawing/2014/main" id="{AF20E0B3-C899-4BF0-9FD5-2E88C8331507}"/>
              </a:ext>
            </a:extLst>
          </p:cNvPr>
          <p:cNvSpPr txBox="1">
            <a:spLocks/>
          </p:cNvSpPr>
          <p:nvPr/>
        </p:nvSpPr>
        <p:spPr>
          <a:xfrm>
            <a:off x="838200" y="3054309"/>
            <a:ext cx="10515600" cy="263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20000"/>
              </a:lnSpc>
              <a:buClr>
                <a:srgbClr val="092864"/>
              </a:buClr>
              <a:buFont typeface="Arial" panose="020B0604020202020204" pitchFamily="34" charset="0"/>
              <a:buChar char="•"/>
            </a:pPr>
            <a:r>
              <a:rPr lang="en-US" sz="2000" dirty="0">
                <a:latin typeface="Roboto" panose="02000000000000000000"/>
              </a:rPr>
              <a:t>In </a:t>
            </a:r>
            <a:r>
              <a:rPr lang="en-US" sz="2000" dirty="0" err="1">
                <a:latin typeface="Roboto" panose="02000000000000000000"/>
              </a:rPr>
              <a:t>oldDefaultConfig</a:t>
            </a:r>
            <a:r>
              <a:rPr lang="en-US" sz="2000" dirty="0">
                <a:latin typeface="Roboto" panose="02000000000000000000"/>
              </a:rPr>
              <a:t>, </a:t>
            </a:r>
            <a:r>
              <a:rPr lang="en-US" sz="2000" dirty="0" err="1">
                <a:latin typeface="Roboto" panose="02000000000000000000"/>
              </a:rPr>
              <a:t>AghazCore</a:t>
            </a:r>
            <a:r>
              <a:rPr lang="en-US" sz="2000" dirty="0">
                <a:latin typeface="Roboto" panose="02000000000000000000"/>
              </a:rPr>
              <a:t> is added with a bus topology (</a:t>
            </a:r>
            <a:r>
              <a:rPr lang="en-US" sz="2000" dirty="0" err="1">
                <a:latin typeface="Roboto" panose="02000000000000000000"/>
              </a:rPr>
              <a:t>WithCoherentBusTopology</a:t>
            </a:r>
            <a:r>
              <a:rPr lang="en-US" sz="2000" dirty="0">
                <a:latin typeface="Roboto" panose="02000000000000000000"/>
              </a:rPr>
              <a:t>) and Base Configuration (</a:t>
            </a:r>
            <a:r>
              <a:rPr lang="en-US" sz="2000" dirty="0" err="1">
                <a:latin typeface="Roboto" panose="02000000000000000000"/>
              </a:rPr>
              <a:t>BaseConfig</a:t>
            </a:r>
            <a:r>
              <a:rPr lang="en-US" sz="2000" dirty="0">
                <a:latin typeface="Roboto" panose="02000000000000000000"/>
              </a:rPr>
              <a:t>)</a:t>
            </a:r>
          </a:p>
          <a:p>
            <a:pPr marL="514350" indent="-514350">
              <a:lnSpc>
                <a:spcPct val="120000"/>
              </a:lnSpc>
              <a:buClr>
                <a:srgbClr val="092864"/>
              </a:buClr>
              <a:buFont typeface="Arial" panose="020B0604020202020204" pitchFamily="34" charset="0"/>
              <a:buChar char="•"/>
            </a:pPr>
            <a:endParaRPr lang="en-US" sz="2000" dirty="0">
              <a:latin typeface="Roboto" panose="02000000000000000000"/>
            </a:endParaRPr>
          </a:p>
          <a:p>
            <a:pPr marL="514350" indent="-514350">
              <a:lnSpc>
                <a:spcPct val="120000"/>
              </a:lnSpc>
              <a:buClr>
                <a:srgbClr val="092864"/>
              </a:buClr>
              <a:buFont typeface="Arial" panose="020B0604020202020204" pitchFamily="34" charset="0"/>
              <a:buChar char="•"/>
            </a:pPr>
            <a:r>
              <a:rPr lang="en-US" sz="2000" dirty="0">
                <a:latin typeface="Roboto" panose="02000000000000000000"/>
              </a:rPr>
              <a:t>Since Rocket-Chip by default generates 64-bit SoCs, so at this point our </a:t>
            </a:r>
            <a:r>
              <a:rPr lang="en-US" sz="2000" dirty="0" err="1">
                <a:latin typeface="Roboto" panose="02000000000000000000"/>
              </a:rPr>
              <a:t>AghazCore</a:t>
            </a:r>
            <a:r>
              <a:rPr lang="en-US" sz="2000" dirty="0">
                <a:latin typeface="Roboto" panose="02000000000000000000"/>
              </a:rPr>
              <a:t> will also be of 64-bit Configuration. </a:t>
            </a:r>
          </a:p>
          <a:p>
            <a:pPr marL="514350" indent="-514350">
              <a:lnSpc>
                <a:spcPct val="120000"/>
              </a:lnSpc>
              <a:buClr>
                <a:srgbClr val="092864"/>
              </a:buClr>
              <a:buFont typeface="Arial" panose="020B0604020202020204" pitchFamily="34" charset="0"/>
              <a:buChar char="•"/>
            </a:pPr>
            <a:endParaRPr lang="en-US" sz="2000" dirty="0">
              <a:latin typeface="Roboto" panose="02000000000000000000"/>
            </a:endParaRPr>
          </a:p>
        </p:txBody>
      </p:sp>
      <p:pic>
        <p:nvPicPr>
          <p:cNvPr id="11" name="Picture 10" descr="Logo&#10;&#10;Description automatically generated">
            <a:extLst>
              <a:ext uri="{FF2B5EF4-FFF2-40B4-BE49-F238E27FC236}">
                <a16:creationId xmlns:a16="http://schemas.microsoft.com/office/drawing/2014/main" id="{9E5069D1-7E39-4B76-8C47-3C7A36D5B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275481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3F696725-D61E-4ECF-BB76-093D21918287}"/>
              </a:ext>
            </a:extLst>
          </p:cNvPr>
          <p:cNvPicPr>
            <a:picLocks noGrp="1" noChangeAspect="1"/>
          </p:cNvPicPr>
          <p:nvPr>
            <p:ph idx="1"/>
          </p:nvPr>
        </p:nvPicPr>
        <p:blipFill rotWithShape="1">
          <a:blip r:embed="rId2"/>
          <a:srcRect l="3875" t="18992" r="5292" b="19053"/>
          <a:stretch/>
        </p:blipFill>
        <p:spPr>
          <a:xfrm>
            <a:off x="718931" y="4386471"/>
            <a:ext cx="9551504" cy="1497496"/>
          </a:xfrm>
        </p:spPr>
      </p:pic>
      <p:sp>
        <p:nvSpPr>
          <p:cNvPr id="2" name="Title 1">
            <a:extLst>
              <a:ext uri="{FF2B5EF4-FFF2-40B4-BE49-F238E27FC236}">
                <a16:creationId xmlns:a16="http://schemas.microsoft.com/office/drawing/2014/main" id="{2DD9E327-246C-42FE-B2E3-9B53D274F81A}"/>
              </a:ext>
            </a:extLst>
          </p:cNvPr>
          <p:cNvSpPr>
            <a:spLocks noGrp="1"/>
          </p:cNvSpPr>
          <p:nvPr>
            <p:ph type="title"/>
          </p:nvPr>
        </p:nvSpPr>
        <p:spPr/>
        <p:txBody>
          <a:bodyPr/>
          <a:lstStyle/>
          <a:p>
            <a:r>
              <a:rPr lang="en-US" dirty="0"/>
              <a:t>Configuring 32-bit Configuration</a:t>
            </a:r>
          </a:p>
        </p:txBody>
      </p:sp>
      <p:sp>
        <p:nvSpPr>
          <p:cNvPr id="7" name="Title 1">
            <a:extLst>
              <a:ext uri="{FF2B5EF4-FFF2-40B4-BE49-F238E27FC236}">
                <a16:creationId xmlns:a16="http://schemas.microsoft.com/office/drawing/2014/main" id="{8551D628-12AD-4A24-997A-784ABBFC0514}"/>
              </a:ext>
            </a:extLst>
          </p:cNvPr>
          <p:cNvSpPr txBox="1">
            <a:spLocks/>
          </p:cNvSpPr>
          <p:nvPr/>
        </p:nvSpPr>
        <p:spPr>
          <a:xfrm>
            <a:off x="838201" y="3573253"/>
            <a:ext cx="10515600" cy="8132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92864"/>
                </a:solidFill>
                <a:latin typeface="Roboto" panose="02000000000000000000"/>
              </a:rPr>
              <a:t>Configuring </a:t>
            </a:r>
            <a:r>
              <a:rPr lang="en-US" sz="3200" b="1" dirty="0" err="1">
                <a:solidFill>
                  <a:srgbClr val="092864"/>
                </a:solidFill>
                <a:latin typeface="Roboto" panose="02000000000000000000"/>
              </a:rPr>
              <a:t>AghazCore</a:t>
            </a:r>
            <a:r>
              <a:rPr lang="en-US" sz="3200" b="1" dirty="0">
                <a:solidFill>
                  <a:srgbClr val="092864"/>
                </a:solidFill>
                <a:latin typeface="Roboto" panose="02000000000000000000"/>
              </a:rPr>
              <a:t> to 32-bit Configuration</a:t>
            </a:r>
          </a:p>
        </p:txBody>
      </p:sp>
      <p:pic>
        <p:nvPicPr>
          <p:cNvPr id="9" name="Picture 8" descr="A picture containing graphical user interface, text, application&#10;&#10;Description automatically generated">
            <a:extLst>
              <a:ext uri="{FF2B5EF4-FFF2-40B4-BE49-F238E27FC236}">
                <a16:creationId xmlns:a16="http://schemas.microsoft.com/office/drawing/2014/main" id="{5B2DC372-5064-492A-9AB6-94D557A4E616}"/>
              </a:ext>
            </a:extLst>
          </p:cNvPr>
          <p:cNvPicPr>
            <a:picLocks noChangeAspect="1"/>
          </p:cNvPicPr>
          <p:nvPr/>
        </p:nvPicPr>
        <p:blipFill rotWithShape="1">
          <a:blip r:embed="rId3"/>
          <a:srcRect l="5898" t="11205" r="5896" b="12863"/>
          <a:stretch/>
        </p:blipFill>
        <p:spPr>
          <a:xfrm>
            <a:off x="1686340" y="1184698"/>
            <a:ext cx="5907156" cy="2325543"/>
          </a:xfrm>
          <a:prstGeom prst="rect">
            <a:avLst/>
          </a:prstGeom>
        </p:spPr>
      </p:pic>
      <p:pic>
        <p:nvPicPr>
          <p:cNvPr id="11" name="Picture 10" descr="Logo&#10;&#10;Description automatically generated">
            <a:extLst>
              <a:ext uri="{FF2B5EF4-FFF2-40B4-BE49-F238E27FC236}">
                <a16:creationId xmlns:a16="http://schemas.microsoft.com/office/drawing/2014/main" id="{ECFFFF4C-3102-4F99-BF44-A6B623B8A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625564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BFA5F-9088-4E96-B323-D526B820C6A1}"/>
              </a:ext>
            </a:extLst>
          </p:cNvPr>
          <p:cNvSpPr>
            <a:spLocks noGrp="1"/>
          </p:cNvSpPr>
          <p:nvPr>
            <p:ph type="title"/>
          </p:nvPr>
        </p:nvSpPr>
        <p:spPr>
          <a:xfrm>
            <a:off x="7464614" y="2936127"/>
            <a:ext cx="4087306" cy="985745"/>
          </a:xfrm>
        </p:spPr>
        <p:txBody>
          <a:bodyPr vert="horz" lIns="91440" tIns="45720" rIns="91440" bIns="45720" rtlCol="0" anchor="b">
            <a:normAutofit/>
          </a:bodyPr>
          <a:lstStyle/>
          <a:p>
            <a:r>
              <a:rPr lang="en-US" sz="5400" dirty="0">
                <a:solidFill>
                  <a:srgbClr val="092864"/>
                </a:solidFill>
                <a:latin typeface="+mj-lt"/>
                <a:ea typeface="+mj-ea"/>
                <a:cs typeface="+mj-cs"/>
              </a:rPr>
              <a:t>Blocks of SoC</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Graphical user interface&#10;&#10;Description automatically generated">
            <a:extLst>
              <a:ext uri="{FF2B5EF4-FFF2-40B4-BE49-F238E27FC236}">
                <a16:creationId xmlns:a16="http://schemas.microsoft.com/office/drawing/2014/main" id="{0FFC368A-93E7-444E-B33E-26A0E3E3F526}"/>
              </a:ext>
            </a:extLst>
          </p:cNvPr>
          <p:cNvPicPr>
            <a:picLocks noGrp="1" noChangeAspect="1"/>
          </p:cNvPicPr>
          <p:nvPr>
            <p:ph idx="1"/>
          </p:nvPr>
        </p:nvPicPr>
        <p:blipFill rotWithShape="1">
          <a:blip r:embed="rId2"/>
          <a:srcRect l="20301" r="2205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6" name="Picture 5" descr="Logo&#10;&#10;Description automatically generated">
            <a:extLst>
              <a:ext uri="{FF2B5EF4-FFF2-40B4-BE49-F238E27FC236}">
                <a16:creationId xmlns:a16="http://schemas.microsoft.com/office/drawing/2014/main" id="{B3E07458-C259-489A-8C63-31DCF4630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759634943"/>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DCED-09D4-4C47-9484-1718CF7469ED}"/>
              </a:ext>
            </a:extLst>
          </p:cNvPr>
          <p:cNvSpPr>
            <a:spLocks noGrp="1"/>
          </p:cNvSpPr>
          <p:nvPr>
            <p:ph type="title"/>
          </p:nvPr>
        </p:nvSpPr>
        <p:spPr>
          <a:xfrm>
            <a:off x="7464614" y="1984443"/>
            <a:ext cx="4087306" cy="2889114"/>
          </a:xfrm>
        </p:spPr>
        <p:txBody>
          <a:bodyPr vert="horz" lIns="91440" tIns="45720" rIns="91440" bIns="45720" rtlCol="0" anchor="b">
            <a:normAutofit/>
          </a:bodyPr>
          <a:lstStyle/>
          <a:p>
            <a:r>
              <a:rPr lang="en-US" sz="3800" dirty="0">
                <a:solidFill>
                  <a:srgbClr val="092864"/>
                </a:solidFill>
                <a:latin typeface="Roboto" panose="02000000000000000000"/>
                <a:ea typeface="+mj-ea"/>
                <a:cs typeface="+mj-cs"/>
              </a:rPr>
              <a:t>At this point our </a:t>
            </a:r>
            <a:r>
              <a:rPr lang="en-US" sz="3800" dirty="0" err="1">
                <a:solidFill>
                  <a:srgbClr val="092864"/>
                </a:solidFill>
                <a:latin typeface="Roboto" panose="02000000000000000000"/>
                <a:ea typeface="+mj-ea"/>
                <a:cs typeface="+mj-cs"/>
              </a:rPr>
              <a:t>Aghaz</a:t>
            </a:r>
            <a:r>
              <a:rPr lang="en-US" sz="3800" dirty="0">
                <a:solidFill>
                  <a:srgbClr val="092864"/>
                </a:solidFill>
                <a:latin typeface="Roboto" panose="02000000000000000000"/>
                <a:ea typeface="+mj-ea"/>
                <a:cs typeface="+mj-cs"/>
              </a:rPr>
              <a:t> SoC is successfully configured and ready to be built.</a:t>
            </a:r>
          </a:p>
        </p:txBody>
      </p:sp>
      <p:sp>
        <p:nvSpPr>
          <p:cNvPr id="21"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4D9370D8-C091-4620-830C-34CEBA163A04}"/>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6" name="Picture 5" descr="Logo&#10;&#10;Description automatically generated">
            <a:extLst>
              <a:ext uri="{FF2B5EF4-FFF2-40B4-BE49-F238E27FC236}">
                <a16:creationId xmlns:a16="http://schemas.microsoft.com/office/drawing/2014/main" id="{895BEC5E-2F4F-43B4-AF47-55B3EE223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63747044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9034-EFE7-4EE1-BCD1-8EE3A50E6861}"/>
              </a:ext>
            </a:extLst>
          </p:cNvPr>
          <p:cNvSpPr>
            <a:spLocks noGrp="1"/>
          </p:cNvSpPr>
          <p:nvPr>
            <p:ph type="title"/>
          </p:nvPr>
        </p:nvSpPr>
        <p:spPr>
          <a:xfrm>
            <a:off x="7464614" y="1783959"/>
            <a:ext cx="4087306" cy="2889114"/>
          </a:xfrm>
        </p:spPr>
        <p:txBody>
          <a:bodyPr vert="horz" lIns="91440" tIns="45720" rIns="91440" bIns="45720" rtlCol="0" anchor="b">
            <a:normAutofit fontScale="90000"/>
          </a:bodyPr>
          <a:lstStyle/>
          <a:p>
            <a:r>
              <a:rPr lang="en-US" sz="3400" dirty="0">
                <a:solidFill>
                  <a:srgbClr val="092864"/>
                </a:solidFill>
                <a:latin typeface="Roboto" panose="02000000000000000000"/>
                <a:ea typeface="+mj-ea"/>
                <a:cs typeface="+mj-cs"/>
              </a:rPr>
              <a:t>Configuring an SoC to your Requirements is a 2 minutes process by means of this MAS Document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5E29527B-47E6-4DC7-827A-B8C0868720D9}"/>
              </a:ext>
            </a:extLst>
          </p:cNvPr>
          <p:cNvPicPr>
            <a:picLocks noGrp="1" noChangeAspect="1"/>
          </p:cNvPicPr>
          <p:nvPr>
            <p:ph idx="1"/>
          </p:nvPr>
        </p:nvPicPr>
        <p:blipFill rotWithShape="1">
          <a:blip r:embed="rId2"/>
          <a:srcRect r="2" b="3647"/>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6" name="Picture 5" descr="Logo&#10;&#10;Description automatically generated">
            <a:extLst>
              <a:ext uri="{FF2B5EF4-FFF2-40B4-BE49-F238E27FC236}">
                <a16:creationId xmlns:a16="http://schemas.microsoft.com/office/drawing/2014/main" id="{8B2D3FFE-CF5E-4EA9-BBDF-38451F400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2853415124"/>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38A39-3A4F-4A3A-8050-1E7F37E5BCE4}"/>
              </a:ext>
            </a:extLst>
          </p:cNvPr>
          <p:cNvSpPr>
            <a:spLocks noGrp="1"/>
          </p:cNvSpPr>
          <p:nvPr>
            <p:ph type="title"/>
          </p:nvPr>
        </p:nvSpPr>
        <p:spPr>
          <a:xfrm>
            <a:off x="7188052" y="993914"/>
            <a:ext cx="4753891" cy="2531164"/>
          </a:xfrm>
        </p:spPr>
        <p:txBody>
          <a:bodyPr vert="horz" lIns="91440" tIns="45720" rIns="91440" bIns="45720" rtlCol="0" anchor="b">
            <a:noAutofit/>
          </a:bodyPr>
          <a:lstStyle/>
          <a:p>
            <a:pPr algn="r"/>
            <a:r>
              <a:rPr lang="en-US" sz="1300" dirty="0"/>
              <a:t>Acknowledgements</a:t>
            </a:r>
            <a:br>
              <a:rPr lang="en-US" sz="1300" dirty="0"/>
            </a:br>
            <a:br>
              <a:rPr lang="en-US" sz="1300" dirty="0"/>
            </a:br>
            <a:r>
              <a:rPr lang="en-US" sz="1300" b="0" dirty="0"/>
              <a:t>This Document was made possible with the counselling, guidance and support of </a:t>
            </a:r>
            <a:r>
              <a:rPr lang="en-US" sz="1300" b="0" dirty="0" err="1"/>
              <a:t>Dr.Roomi</a:t>
            </a:r>
            <a:r>
              <a:rPr lang="en-US" sz="1300" b="0" dirty="0"/>
              <a:t> Naqvi, Dr Ali Ahmed Ansari, and Farhan Ahmed Karim. Without their encouragement and guidance, this could not be possible in any way. </a:t>
            </a:r>
            <a:br>
              <a:rPr lang="en-US" sz="1300" b="0" dirty="0"/>
            </a:br>
            <a:r>
              <a:rPr lang="en-US" sz="1300" b="0" dirty="0"/>
              <a:t> </a:t>
            </a:r>
            <a:br>
              <a:rPr lang="en-US" sz="1300" b="0" dirty="0"/>
            </a:br>
            <a:r>
              <a:rPr lang="en-US" sz="1300" b="0" dirty="0"/>
              <a:t>This Document was created under the Lead of Uzair Khan. along with the team of collaborators/ interns under him that gave their level best under the supervision of such experienced mentors.</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C659F4F2-B863-48D4-B5F4-A6B81A76BA88}"/>
              </a:ext>
            </a:extLst>
          </p:cNvPr>
          <p:cNvPicPr>
            <a:picLocks noGrp="1" noChangeAspect="1"/>
          </p:cNvPicPr>
          <p:nvPr>
            <p:ph idx="1"/>
          </p:nvPr>
        </p:nvPicPr>
        <p:blipFill rotWithShape="1">
          <a:blip r:embed="rId2"/>
          <a:srcRect l="3490" r="16317" b="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graphicFrame>
        <p:nvGraphicFramePr>
          <p:cNvPr id="7" name="Table 8">
            <a:extLst>
              <a:ext uri="{FF2B5EF4-FFF2-40B4-BE49-F238E27FC236}">
                <a16:creationId xmlns:a16="http://schemas.microsoft.com/office/drawing/2014/main" id="{44AB5B7D-E6DE-4443-9D5F-A8450CCB3512}"/>
              </a:ext>
            </a:extLst>
          </p:cNvPr>
          <p:cNvGraphicFramePr>
            <a:graphicFrameLocks noGrp="1"/>
          </p:cNvGraphicFramePr>
          <p:nvPr>
            <p:extLst>
              <p:ext uri="{D42A27DB-BD31-4B8C-83A1-F6EECF244321}">
                <p14:modId xmlns:p14="http://schemas.microsoft.com/office/powerpoint/2010/main" val="1535754637"/>
              </p:ext>
            </p:extLst>
          </p:nvPr>
        </p:nvGraphicFramePr>
        <p:xfrm>
          <a:off x="6785333" y="3380987"/>
          <a:ext cx="2806169" cy="2743200"/>
        </p:xfrm>
        <a:graphic>
          <a:graphicData uri="http://schemas.openxmlformats.org/drawingml/2006/table">
            <a:tbl>
              <a:tblPr firstRow="1" bandRow="1">
                <a:tableStyleId>{C083E6E3-FA7D-4D7B-A595-EF9225AFEA82}</a:tableStyleId>
              </a:tblPr>
              <a:tblGrid>
                <a:gridCol w="2806169">
                  <a:extLst>
                    <a:ext uri="{9D8B030D-6E8A-4147-A177-3AD203B41FA5}">
                      <a16:colId xmlns:a16="http://schemas.microsoft.com/office/drawing/2014/main" val="117048626"/>
                    </a:ext>
                  </a:extLst>
                </a:gridCol>
              </a:tblGrid>
              <a:tr h="256720">
                <a:tc>
                  <a:txBody>
                    <a:bodyPr/>
                    <a:lstStyle/>
                    <a:p>
                      <a:r>
                        <a:rPr lang="en-US" sz="1400" dirty="0">
                          <a:solidFill>
                            <a:schemeClr val="bg1"/>
                          </a:solidFill>
                        </a:rPr>
                        <a:t>Team Members</a:t>
                      </a:r>
                    </a:p>
                  </a:txBody>
                  <a:tcPr/>
                </a:tc>
                <a:extLst>
                  <a:ext uri="{0D108BD9-81ED-4DB2-BD59-A6C34878D82A}">
                    <a16:rowId xmlns:a16="http://schemas.microsoft.com/office/drawing/2014/main" val="2588988322"/>
                  </a:ext>
                </a:extLst>
              </a:tr>
              <a:tr h="256720">
                <a:tc>
                  <a:txBody>
                    <a:bodyPr/>
                    <a:lstStyle/>
                    <a:p>
                      <a:r>
                        <a:rPr lang="en-US" sz="1400" dirty="0">
                          <a:solidFill>
                            <a:schemeClr val="bg1"/>
                          </a:solidFill>
                        </a:rPr>
                        <a:t>Waleed Waseem</a:t>
                      </a:r>
                    </a:p>
                  </a:txBody>
                  <a:tcPr/>
                </a:tc>
                <a:extLst>
                  <a:ext uri="{0D108BD9-81ED-4DB2-BD59-A6C34878D82A}">
                    <a16:rowId xmlns:a16="http://schemas.microsoft.com/office/drawing/2014/main" val="1626774326"/>
                  </a:ext>
                </a:extLst>
              </a:tr>
              <a:tr h="256720">
                <a:tc>
                  <a:txBody>
                    <a:bodyPr/>
                    <a:lstStyle/>
                    <a:p>
                      <a:r>
                        <a:rPr lang="en-US" sz="1400" dirty="0">
                          <a:solidFill>
                            <a:schemeClr val="bg1"/>
                          </a:solidFill>
                        </a:rPr>
                        <a:t>Shahzaib Kashif</a:t>
                      </a:r>
                    </a:p>
                  </a:txBody>
                  <a:tcPr/>
                </a:tc>
                <a:extLst>
                  <a:ext uri="{0D108BD9-81ED-4DB2-BD59-A6C34878D82A}">
                    <a16:rowId xmlns:a16="http://schemas.microsoft.com/office/drawing/2014/main" val="2041949346"/>
                  </a:ext>
                </a:extLst>
              </a:tr>
              <a:tr h="256720">
                <a:tc>
                  <a:txBody>
                    <a:bodyPr/>
                    <a:lstStyle/>
                    <a:p>
                      <a:r>
                        <a:rPr lang="en-US" sz="1400" dirty="0">
                          <a:solidFill>
                            <a:schemeClr val="bg1"/>
                          </a:solidFill>
                        </a:rPr>
                        <a:t>Talha Ahmed</a:t>
                      </a:r>
                    </a:p>
                  </a:txBody>
                  <a:tcPr/>
                </a:tc>
                <a:extLst>
                  <a:ext uri="{0D108BD9-81ED-4DB2-BD59-A6C34878D82A}">
                    <a16:rowId xmlns:a16="http://schemas.microsoft.com/office/drawing/2014/main" val="2540200615"/>
                  </a:ext>
                </a:extLst>
              </a:tr>
              <a:tr h="256720">
                <a:tc>
                  <a:txBody>
                    <a:bodyPr/>
                    <a:lstStyle/>
                    <a:p>
                      <a:r>
                        <a:rPr lang="en-US" sz="1400" dirty="0">
                          <a:solidFill>
                            <a:schemeClr val="bg1"/>
                          </a:solidFill>
                        </a:rPr>
                        <a:t>Mohsin Raza</a:t>
                      </a:r>
                    </a:p>
                  </a:txBody>
                  <a:tcPr/>
                </a:tc>
                <a:extLst>
                  <a:ext uri="{0D108BD9-81ED-4DB2-BD59-A6C34878D82A}">
                    <a16:rowId xmlns:a16="http://schemas.microsoft.com/office/drawing/2014/main" val="908000469"/>
                  </a:ext>
                </a:extLst>
              </a:tr>
              <a:tr h="256720">
                <a:tc>
                  <a:txBody>
                    <a:bodyPr/>
                    <a:lstStyle/>
                    <a:p>
                      <a:r>
                        <a:rPr lang="en-US" sz="1400" dirty="0">
                          <a:solidFill>
                            <a:schemeClr val="bg1"/>
                          </a:solidFill>
                        </a:rPr>
                        <a:t>Muhammad Shahzaib</a:t>
                      </a:r>
                    </a:p>
                  </a:txBody>
                  <a:tcPr/>
                </a:tc>
                <a:extLst>
                  <a:ext uri="{0D108BD9-81ED-4DB2-BD59-A6C34878D82A}">
                    <a16:rowId xmlns:a16="http://schemas.microsoft.com/office/drawing/2014/main" val="1076225995"/>
                  </a:ext>
                </a:extLst>
              </a:tr>
              <a:tr h="256720">
                <a:tc>
                  <a:txBody>
                    <a:bodyPr/>
                    <a:lstStyle/>
                    <a:p>
                      <a:r>
                        <a:rPr lang="en-US" sz="1400" dirty="0" err="1">
                          <a:solidFill>
                            <a:schemeClr val="bg1"/>
                          </a:solidFill>
                        </a:rPr>
                        <a:t>Syeda</a:t>
                      </a:r>
                      <a:r>
                        <a:rPr lang="en-US" sz="1400" dirty="0">
                          <a:solidFill>
                            <a:schemeClr val="bg1"/>
                          </a:solidFill>
                        </a:rPr>
                        <a:t> </a:t>
                      </a:r>
                      <a:r>
                        <a:rPr lang="en-US" sz="1400" dirty="0" err="1">
                          <a:solidFill>
                            <a:schemeClr val="bg1"/>
                          </a:solidFill>
                        </a:rPr>
                        <a:t>Fizza</a:t>
                      </a:r>
                      <a:r>
                        <a:rPr lang="en-US" sz="1400" dirty="0">
                          <a:solidFill>
                            <a:schemeClr val="bg1"/>
                          </a:solidFill>
                        </a:rPr>
                        <a:t> </a:t>
                      </a:r>
                      <a:r>
                        <a:rPr lang="en-US" sz="1400" dirty="0" err="1">
                          <a:solidFill>
                            <a:schemeClr val="bg1"/>
                          </a:solidFill>
                        </a:rPr>
                        <a:t>Jaffery</a:t>
                      </a:r>
                      <a:endParaRPr lang="en-US" sz="1400" dirty="0">
                        <a:solidFill>
                          <a:schemeClr val="bg1"/>
                        </a:solidFill>
                      </a:endParaRPr>
                    </a:p>
                  </a:txBody>
                  <a:tcPr/>
                </a:tc>
                <a:extLst>
                  <a:ext uri="{0D108BD9-81ED-4DB2-BD59-A6C34878D82A}">
                    <a16:rowId xmlns:a16="http://schemas.microsoft.com/office/drawing/2014/main" val="1866917357"/>
                  </a:ext>
                </a:extLst>
              </a:tr>
              <a:tr h="256720">
                <a:tc>
                  <a:txBody>
                    <a:bodyPr/>
                    <a:lstStyle/>
                    <a:p>
                      <a:r>
                        <a:rPr lang="en-US" sz="1400" dirty="0">
                          <a:solidFill>
                            <a:schemeClr val="bg1"/>
                          </a:solidFill>
                        </a:rPr>
                        <a:t>Almas Ibrahim</a:t>
                      </a:r>
                    </a:p>
                  </a:txBody>
                  <a:tcPr/>
                </a:tc>
                <a:extLst>
                  <a:ext uri="{0D108BD9-81ED-4DB2-BD59-A6C34878D82A}">
                    <a16:rowId xmlns:a16="http://schemas.microsoft.com/office/drawing/2014/main" val="779120538"/>
                  </a:ext>
                </a:extLst>
              </a:tr>
              <a:tr h="256720">
                <a:tc>
                  <a:txBody>
                    <a:bodyPr/>
                    <a:lstStyle/>
                    <a:p>
                      <a:r>
                        <a:rPr lang="en-US" sz="1400" dirty="0" err="1">
                          <a:solidFill>
                            <a:schemeClr val="bg1"/>
                          </a:solidFill>
                        </a:rPr>
                        <a:t>Ubab</a:t>
                      </a:r>
                      <a:r>
                        <a:rPr lang="en-US" sz="1400" dirty="0">
                          <a:solidFill>
                            <a:schemeClr val="bg1"/>
                          </a:solidFill>
                        </a:rPr>
                        <a:t> Nadeem</a:t>
                      </a:r>
                    </a:p>
                  </a:txBody>
                  <a:tcPr/>
                </a:tc>
                <a:extLst>
                  <a:ext uri="{0D108BD9-81ED-4DB2-BD59-A6C34878D82A}">
                    <a16:rowId xmlns:a16="http://schemas.microsoft.com/office/drawing/2014/main" val="2305534205"/>
                  </a:ext>
                </a:extLst>
              </a:tr>
            </a:tbl>
          </a:graphicData>
        </a:graphic>
      </p:graphicFrame>
      <p:pic>
        <p:nvPicPr>
          <p:cNvPr id="12" name="Picture 11" descr="Logo&#10;&#10;Description automatically generated">
            <a:extLst>
              <a:ext uri="{FF2B5EF4-FFF2-40B4-BE49-F238E27FC236}">
                <a16:creationId xmlns:a16="http://schemas.microsoft.com/office/drawing/2014/main" id="{B3FC3B14-2AA1-4EFD-A4E1-60CD92A7C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301034500"/>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C58B58-7BAA-3744-B8E0-DD45D5C7D10C}"/>
              </a:ext>
            </a:extLst>
          </p:cNvPr>
          <p:cNvPicPr>
            <a:picLocks noChangeAspect="1"/>
          </p:cNvPicPr>
          <p:nvPr/>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97EF9D64-B15E-8847-9EA8-C31D98ECEEEC}"/>
              </a:ext>
            </a:extLst>
          </p:cNvPr>
          <p:cNvSpPr txBox="1"/>
          <p:nvPr/>
        </p:nvSpPr>
        <p:spPr>
          <a:xfrm>
            <a:off x="382255" y="1602680"/>
            <a:ext cx="6751529" cy="369332"/>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5" name="TextBox 4">
            <a:extLst>
              <a:ext uri="{FF2B5EF4-FFF2-40B4-BE49-F238E27FC236}">
                <a16:creationId xmlns:a16="http://schemas.microsoft.com/office/drawing/2014/main" id="{9C43CF45-0F35-4C1F-8DD6-61F8068F9F89}"/>
              </a:ext>
            </a:extLst>
          </p:cNvPr>
          <p:cNvSpPr txBox="1"/>
          <p:nvPr/>
        </p:nvSpPr>
        <p:spPr>
          <a:xfrm>
            <a:off x="1745911" y="2861961"/>
            <a:ext cx="8700178" cy="1815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40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Thank you for joining us.</a:t>
            </a:r>
          </a:p>
          <a:p>
            <a:pPr algn="ctr">
              <a:lnSpc>
                <a:spcPct val="150000"/>
              </a:lnSpc>
            </a:pP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Contribute to the RISC-V conversation on social!</a:t>
            </a:r>
          </a:p>
          <a:p>
            <a:pPr algn="ctr">
              <a:lnSpc>
                <a:spcPct val="150000"/>
              </a:lnSpc>
            </a:pP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 </a:t>
            </a:r>
            <a:r>
              <a:rPr lang="en-US" sz="24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#RISCVSUMMIT @</a:t>
            </a:r>
            <a:r>
              <a:rPr lang="en-US" sz="2400" b="1" dirty="0" err="1">
                <a:solidFill>
                  <a:schemeClr val="bg1"/>
                </a:solidFill>
                <a:latin typeface="Roboto Medium" panose="02000000000000000000" pitchFamily="2" charset="0"/>
                <a:ea typeface="Roboto Medium" panose="02000000000000000000" pitchFamily="2" charset="0"/>
                <a:cs typeface="Roboto Medium" panose="02000000000000000000" pitchFamily="2" charset="0"/>
              </a:rPr>
              <a:t>risc_v</a:t>
            </a:r>
            <a:endParaRPr lang="en-US" sz="36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endParaRPr>
          </a:p>
        </p:txBody>
      </p:sp>
      <p:pic>
        <p:nvPicPr>
          <p:cNvPr id="2" name="Picture 1" descr="Logo&#10;&#10;Description automatically generated">
            <a:extLst>
              <a:ext uri="{FF2B5EF4-FFF2-40B4-BE49-F238E27FC236}">
                <a16:creationId xmlns:a16="http://schemas.microsoft.com/office/drawing/2014/main" id="{61B1E7AA-692B-4F1B-9A88-BA1BBA867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131" y="415778"/>
            <a:ext cx="2014330" cy="959514"/>
          </a:xfrm>
          <a:prstGeom prst="rect">
            <a:avLst/>
          </a:prstGeom>
        </p:spPr>
      </p:pic>
    </p:spTree>
    <p:extLst>
      <p:ext uri="{BB962C8B-B14F-4D97-AF65-F5344CB8AC3E}">
        <p14:creationId xmlns:p14="http://schemas.microsoft.com/office/powerpoint/2010/main" val="2497130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hlinkClick r:id="rId2"/>
              </a:rPr>
              <a:t>https://docs.boom-core.org/en/latest/sections/intro-overview/rocket-chip.html</a:t>
            </a:r>
            <a:endParaRPr lang="en-US" dirty="0"/>
          </a:p>
          <a:p>
            <a:endParaRPr lang="en-US" dirty="0"/>
          </a:p>
        </p:txBody>
      </p:sp>
    </p:spTree>
    <p:extLst>
      <p:ext uri="{BB962C8B-B14F-4D97-AF65-F5344CB8AC3E}">
        <p14:creationId xmlns:p14="http://schemas.microsoft.com/office/powerpoint/2010/main" val="1778835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C58B58-7BAA-3744-B8E0-DD45D5C7D10C}"/>
              </a:ext>
            </a:extLst>
          </p:cNvPr>
          <p:cNvPicPr>
            <a:picLocks noChangeAspect="1"/>
          </p:cNvPicPr>
          <p:nvPr/>
        </p:nvPicPr>
        <p:blipFill>
          <a:blip r:embed="rId2"/>
          <a:srcRect/>
          <a:stretch/>
        </p:blipFill>
        <p:spPr>
          <a:xfrm>
            <a:off x="0" y="155275"/>
            <a:ext cx="12192000" cy="6858000"/>
          </a:xfrm>
          <a:prstGeom prst="rect">
            <a:avLst/>
          </a:prstGeom>
        </p:spPr>
      </p:pic>
      <p:sp>
        <p:nvSpPr>
          <p:cNvPr id="3" name="TextBox 2">
            <a:extLst>
              <a:ext uri="{FF2B5EF4-FFF2-40B4-BE49-F238E27FC236}">
                <a16:creationId xmlns:a16="http://schemas.microsoft.com/office/drawing/2014/main" id="{E2FD8A09-1575-5444-9C81-3DD5F99AF53B}"/>
              </a:ext>
            </a:extLst>
          </p:cNvPr>
          <p:cNvSpPr txBox="1"/>
          <p:nvPr/>
        </p:nvSpPr>
        <p:spPr>
          <a:xfrm>
            <a:off x="713983" y="726510"/>
            <a:ext cx="6425852" cy="523220"/>
          </a:xfrm>
          <a:prstGeom prst="rect">
            <a:avLst/>
          </a:prstGeom>
          <a:noFill/>
        </p:spPr>
        <p:txBody>
          <a:bodyPr wrap="square" rtlCol="0">
            <a:spAutoFit/>
          </a:bodyPr>
          <a:lstStyle/>
          <a:p>
            <a:r>
              <a:rPr lang="en-US" sz="2800" b="1" dirty="0">
                <a:solidFill>
                  <a:srgbClr val="243978"/>
                </a:solidFill>
                <a:latin typeface="Roboto" panose="02000000000000000000" pitchFamily="2" charset="0"/>
                <a:ea typeface="Roboto" panose="02000000000000000000" pitchFamily="2" charset="0"/>
                <a:cs typeface="Roboto" panose="02000000000000000000" pitchFamily="2" charset="0"/>
              </a:rPr>
              <a:t> Motivation and Scope </a:t>
            </a:r>
          </a:p>
        </p:txBody>
      </p:sp>
      <p:sp>
        <p:nvSpPr>
          <p:cNvPr id="4" name="TextBox 3">
            <a:extLst>
              <a:ext uri="{FF2B5EF4-FFF2-40B4-BE49-F238E27FC236}">
                <a16:creationId xmlns:a16="http://schemas.microsoft.com/office/drawing/2014/main" id="{81F0C34D-E851-AA48-A4BE-307EA65EDD28}"/>
              </a:ext>
            </a:extLst>
          </p:cNvPr>
          <p:cNvSpPr txBox="1"/>
          <p:nvPr/>
        </p:nvSpPr>
        <p:spPr>
          <a:xfrm>
            <a:off x="751561" y="1690062"/>
            <a:ext cx="11029621" cy="3477875"/>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Explain the workflow to a beginner seeking to understand and use Rocket-core for generating a customized System on chip (SoC) or modifying a module based on their general requirements.</a:t>
            </a:r>
          </a:p>
          <a:p>
            <a:pPr marL="285750" indent="-285750" algn="just">
              <a:buFont typeface="Arial" panose="020B0604020202020204" pitchFamily="34" charset="0"/>
              <a:buChar char="•"/>
            </a:pPr>
            <a:endParaRPr lang="en-US" sz="20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Provide a hardware  view by  mapping it to blocks of code which highlights the wiring and back tracing of input/output by means of variables. The hardware mapping creates a linkage between software and hardware in entire workflow.</a:t>
            </a:r>
          </a:p>
          <a:p>
            <a:pPr marL="285750" indent="-285750" algn="just">
              <a:buFont typeface="Arial" panose="020B0604020202020204" pitchFamily="34" charset="0"/>
              <a:buChar char="•"/>
            </a:pPr>
            <a:endParaRPr lang="en-US" sz="20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The Microarchitecture Specification (MAS) Documentation designed by MERL-UIT aims to achieve an elaboration of Rocket-chip at core level and its components in a detailed manner, it furthermore features additional representations such as block diagrams and flowcharts.</a:t>
            </a:r>
          </a:p>
        </p:txBody>
      </p:sp>
      <p:pic>
        <p:nvPicPr>
          <p:cNvPr id="2" name="Picture 1" descr="Logo&#10;&#10;Description automatically generated">
            <a:extLst>
              <a:ext uri="{FF2B5EF4-FFF2-40B4-BE49-F238E27FC236}">
                <a16:creationId xmlns:a16="http://schemas.microsoft.com/office/drawing/2014/main" id="{F2072F23-6519-49CE-A9C2-FE7E5EFF3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580755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382"/>
            <a:ext cx="10515600" cy="584901"/>
          </a:xfrm>
        </p:spPr>
        <p:txBody>
          <a:bodyPr/>
          <a:lstStyle/>
          <a:p>
            <a:r>
              <a:rPr lang="en-GB" dirty="0"/>
              <a:t>Methodology</a:t>
            </a:r>
            <a:endParaRPr lang="en-US" dirty="0"/>
          </a:p>
        </p:txBody>
      </p:sp>
      <p:sp>
        <p:nvSpPr>
          <p:cNvPr id="3" name="Content Placeholder 2"/>
          <p:cNvSpPr>
            <a:spLocks noGrp="1"/>
          </p:cNvSpPr>
          <p:nvPr>
            <p:ph idx="1"/>
          </p:nvPr>
        </p:nvSpPr>
        <p:spPr>
          <a:xfrm>
            <a:off x="838200" y="1711901"/>
            <a:ext cx="10515600" cy="3434198"/>
          </a:xfrm>
        </p:spPr>
        <p:txBody>
          <a:bodyPr>
            <a:normAutofit/>
          </a:bodyPr>
          <a:lstStyle/>
          <a:p>
            <a:r>
              <a:rPr lang="en-US" sz="2000" dirty="0"/>
              <a:t>We decode basic modules of rocket chip by taking understanding of its code line by line with the help of Scala and Chisel expertise. </a:t>
            </a:r>
            <a:br>
              <a:rPr lang="en-US" sz="2000" dirty="0"/>
            </a:br>
            <a:endParaRPr lang="en-US" sz="2000" dirty="0"/>
          </a:p>
          <a:p>
            <a:r>
              <a:rPr lang="en-US" sz="2000" dirty="0"/>
              <a:t>We convert these modules code understanding into flow charts and start making Micro Architecture Specification (MAS) documentation. </a:t>
            </a:r>
            <a:br>
              <a:rPr lang="en-US" sz="2000" dirty="0"/>
            </a:br>
            <a:endParaRPr lang="en-US" sz="2000" dirty="0"/>
          </a:p>
          <a:p>
            <a:r>
              <a:rPr lang="en-US" sz="2000" dirty="0"/>
              <a:t>We make flow charts for different modules of Rocket Chip. After completion of flow charts, we make block diagrams of Rocket Chip modules according to its configuration pin in and out</a:t>
            </a:r>
          </a:p>
        </p:txBody>
      </p:sp>
      <p:pic>
        <p:nvPicPr>
          <p:cNvPr id="5" name="Picture 4" descr="Logo&#10;&#10;Description automatically generated">
            <a:extLst>
              <a:ext uri="{FF2B5EF4-FFF2-40B4-BE49-F238E27FC236}">
                <a16:creationId xmlns:a16="http://schemas.microsoft.com/office/drawing/2014/main" id="{A0766A69-DFFE-47F4-81B3-44204E56B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3006992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62" y="582126"/>
            <a:ext cx="3209026" cy="819823"/>
          </a:xfrm>
        </p:spPr>
        <p:txBody>
          <a:bodyPr>
            <a:normAutofit fontScale="90000"/>
          </a:bodyPr>
          <a:lstStyle/>
          <a:p>
            <a:r>
              <a:rPr lang="en-GB" dirty="0"/>
              <a:t>ROCKET-CHIP Overview</a:t>
            </a:r>
            <a:endParaRPr lang="en-US" dirty="0"/>
          </a:p>
        </p:txBody>
      </p:sp>
      <p:sp>
        <p:nvSpPr>
          <p:cNvPr id="6" name="Content Placeholder 2">
            <a:extLst>
              <a:ext uri="{FF2B5EF4-FFF2-40B4-BE49-F238E27FC236}">
                <a16:creationId xmlns:a16="http://schemas.microsoft.com/office/drawing/2014/main" id="{1DA19493-72BC-4BA2-99CE-D41D6FEA0B1C}"/>
              </a:ext>
            </a:extLst>
          </p:cNvPr>
          <p:cNvSpPr txBox="1">
            <a:spLocks/>
          </p:cNvSpPr>
          <p:nvPr/>
        </p:nvSpPr>
        <p:spPr>
          <a:xfrm>
            <a:off x="503208" y="1566958"/>
            <a:ext cx="7027652" cy="40057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0" i="0" dirty="0">
                <a:solidFill>
                  <a:srgbClr val="252525"/>
                </a:solidFill>
                <a:effectLst/>
                <a:latin typeface="Roboto" panose="02000000000000000000"/>
              </a:rPr>
              <a:t>Rocket chip is a chip generator that is used for generating a multi-core system with Rocket scalar cores, Z-Scale control processors, and a coherent memory system.</a:t>
            </a:r>
            <a:br>
              <a:rPr lang="en-GB" sz="2000" b="0" i="0" dirty="0">
                <a:solidFill>
                  <a:srgbClr val="252525"/>
                </a:solidFill>
                <a:effectLst/>
                <a:latin typeface="Roboto" panose="02000000000000000000"/>
              </a:rPr>
            </a:br>
            <a:endParaRPr lang="en-GB" sz="2000" b="0" i="0" dirty="0">
              <a:solidFill>
                <a:srgbClr val="252525"/>
              </a:solidFill>
              <a:effectLst/>
              <a:latin typeface="Roboto" panose="02000000000000000000"/>
            </a:endParaRPr>
          </a:p>
          <a:p>
            <a:r>
              <a:rPr lang="en-GB" sz="2000" dirty="0">
                <a:solidFill>
                  <a:srgbClr val="252525"/>
                </a:solidFill>
                <a:latin typeface="Roboto" panose="02000000000000000000"/>
              </a:rPr>
              <a:t>Rocket chip generator is written in a Scala that uses Chisel compiler to emit a full SOC descriptive RTL.</a:t>
            </a:r>
            <a:br>
              <a:rPr lang="en-GB" sz="2000" dirty="0">
                <a:solidFill>
                  <a:srgbClr val="252525"/>
                </a:solidFill>
                <a:latin typeface="Roboto" panose="02000000000000000000"/>
              </a:rPr>
            </a:br>
            <a:endParaRPr lang="en-GB" sz="2000" dirty="0">
              <a:solidFill>
                <a:srgbClr val="252525"/>
              </a:solidFill>
              <a:latin typeface="Roboto" panose="02000000000000000000"/>
            </a:endParaRPr>
          </a:p>
          <a:p>
            <a:r>
              <a:rPr lang="en-GB" sz="2000" dirty="0">
                <a:solidFill>
                  <a:srgbClr val="252525"/>
                </a:solidFill>
                <a:latin typeface="Roboto" panose="02000000000000000000"/>
              </a:rPr>
              <a:t>The configuration of SOC are specified through Chisel parameters.</a:t>
            </a:r>
            <a:br>
              <a:rPr lang="en-US" sz="2000" dirty="0">
                <a:latin typeface="Roboto" panose="02000000000000000000"/>
              </a:rPr>
            </a:br>
            <a:endParaRPr lang="en-US" sz="2000" dirty="0">
              <a:latin typeface="Roboto" panose="02000000000000000000"/>
            </a:endParaRPr>
          </a:p>
        </p:txBody>
      </p:sp>
      <p:pic>
        <p:nvPicPr>
          <p:cNvPr id="8" name="Content Placeholder 7" descr="Diagram&#10;&#10;Description automatically generated">
            <a:extLst>
              <a:ext uri="{FF2B5EF4-FFF2-40B4-BE49-F238E27FC236}">
                <a16:creationId xmlns:a16="http://schemas.microsoft.com/office/drawing/2014/main" id="{F3974A47-9F1F-4341-9865-26CC4C403F48}"/>
              </a:ext>
            </a:extLst>
          </p:cNvPr>
          <p:cNvPicPr>
            <a:picLocks noGrp="1" noChangeAspect="1"/>
          </p:cNvPicPr>
          <p:nvPr>
            <p:ph idx="1"/>
          </p:nvPr>
        </p:nvPicPr>
        <p:blipFill rotWithShape="1">
          <a:blip r:embed="rId2"/>
          <a:srcRect l="13818" t="13828" r="9780" b="6127"/>
          <a:stretch/>
        </p:blipFill>
        <p:spPr>
          <a:xfrm>
            <a:off x="8310114" y="1172095"/>
            <a:ext cx="3646516" cy="4944628"/>
          </a:xfrm>
        </p:spPr>
      </p:pic>
      <p:pic>
        <p:nvPicPr>
          <p:cNvPr id="10" name="Picture 9" descr="Logo&#10;&#10;Description automatically generated">
            <a:extLst>
              <a:ext uri="{FF2B5EF4-FFF2-40B4-BE49-F238E27FC236}">
                <a16:creationId xmlns:a16="http://schemas.microsoft.com/office/drawing/2014/main" id="{2EDEA547-F9E1-4650-AB6C-BE06478557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8" y="5386907"/>
            <a:ext cx="2014330" cy="959514"/>
          </a:xfrm>
          <a:prstGeom prst="rect">
            <a:avLst/>
          </a:prstGeom>
        </p:spPr>
      </p:pic>
    </p:spTree>
    <p:extLst>
      <p:ext uri="{BB962C8B-B14F-4D97-AF65-F5344CB8AC3E}">
        <p14:creationId xmlns:p14="http://schemas.microsoft.com/office/powerpoint/2010/main" val="256659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5017-C76A-4892-ADDA-610CFAE943E5}"/>
              </a:ext>
            </a:extLst>
          </p:cNvPr>
          <p:cNvSpPr>
            <a:spLocks noGrp="1"/>
          </p:cNvSpPr>
          <p:nvPr>
            <p:ph type="title"/>
          </p:nvPr>
        </p:nvSpPr>
        <p:spPr/>
        <p:txBody>
          <a:bodyPr>
            <a:normAutofit/>
          </a:bodyPr>
          <a:lstStyle/>
          <a:p>
            <a:r>
              <a:rPr lang="en-GB" dirty="0"/>
              <a:t>ROCKET-CHIP Micro-Architecture</a:t>
            </a:r>
            <a:endParaRPr lang="en-US" dirty="0"/>
          </a:p>
        </p:txBody>
      </p:sp>
      <p:pic>
        <p:nvPicPr>
          <p:cNvPr id="5" name="Content Placeholder 4" descr="A picture containing graphical user interface, table&#10;&#10;Description automatically generated">
            <a:extLst>
              <a:ext uri="{FF2B5EF4-FFF2-40B4-BE49-F238E27FC236}">
                <a16:creationId xmlns:a16="http://schemas.microsoft.com/office/drawing/2014/main" id="{B94D55C7-DA4A-4396-B5B4-5C9FE95E01AA}"/>
              </a:ext>
            </a:extLst>
          </p:cNvPr>
          <p:cNvPicPr>
            <a:picLocks noGrp="1" noChangeAspect="1"/>
          </p:cNvPicPr>
          <p:nvPr>
            <p:ph idx="1"/>
          </p:nvPr>
        </p:nvPicPr>
        <p:blipFill>
          <a:blip r:embed="rId2"/>
          <a:stretch>
            <a:fillRect/>
          </a:stretch>
        </p:blipFill>
        <p:spPr>
          <a:xfrm>
            <a:off x="942854" y="1332566"/>
            <a:ext cx="9509993" cy="4500563"/>
          </a:xfrm>
        </p:spPr>
      </p:pic>
      <p:pic>
        <p:nvPicPr>
          <p:cNvPr id="7" name="Picture 6" descr="Logo&#10;&#10;Description automatically generated">
            <a:extLst>
              <a:ext uri="{FF2B5EF4-FFF2-40B4-BE49-F238E27FC236}">
                <a16:creationId xmlns:a16="http://schemas.microsoft.com/office/drawing/2014/main" id="{34FE17A8-5692-46B6-A999-2DDC87E72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2847" y="5389989"/>
            <a:ext cx="1908118" cy="908921"/>
          </a:xfrm>
          <a:prstGeom prst="rect">
            <a:avLst/>
          </a:prstGeom>
        </p:spPr>
      </p:pic>
    </p:spTree>
    <p:extLst>
      <p:ext uri="{BB962C8B-B14F-4D97-AF65-F5344CB8AC3E}">
        <p14:creationId xmlns:p14="http://schemas.microsoft.com/office/powerpoint/2010/main" val="1425971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2A2F-691E-413C-B78A-B8D8EEABF394}"/>
              </a:ext>
            </a:extLst>
          </p:cNvPr>
          <p:cNvSpPr>
            <a:spLocks noGrp="1"/>
          </p:cNvSpPr>
          <p:nvPr>
            <p:ph type="title"/>
          </p:nvPr>
        </p:nvSpPr>
        <p:spPr>
          <a:xfrm>
            <a:off x="751936" y="552413"/>
            <a:ext cx="7425906" cy="584901"/>
          </a:xfrm>
        </p:spPr>
        <p:txBody>
          <a:bodyPr/>
          <a:lstStyle/>
          <a:p>
            <a:r>
              <a:rPr lang="en-US" dirty="0"/>
              <a:t>Code Complexity</a:t>
            </a:r>
          </a:p>
        </p:txBody>
      </p:sp>
      <p:sp>
        <p:nvSpPr>
          <p:cNvPr id="3" name="Content Placeholder 2">
            <a:extLst>
              <a:ext uri="{FF2B5EF4-FFF2-40B4-BE49-F238E27FC236}">
                <a16:creationId xmlns:a16="http://schemas.microsoft.com/office/drawing/2014/main" id="{231436E8-D575-4FDD-B992-19F46B5324B5}"/>
              </a:ext>
            </a:extLst>
          </p:cNvPr>
          <p:cNvSpPr>
            <a:spLocks noGrp="1"/>
          </p:cNvSpPr>
          <p:nvPr>
            <p:ph idx="1"/>
          </p:nvPr>
        </p:nvSpPr>
        <p:spPr>
          <a:xfrm>
            <a:off x="838200" y="1236259"/>
            <a:ext cx="10515600" cy="3912566"/>
          </a:xfrm>
        </p:spPr>
        <p:txBody>
          <a:bodyPr>
            <a:normAutofit/>
          </a:bodyPr>
          <a:lstStyle/>
          <a:p>
            <a:pPr algn="just"/>
            <a:r>
              <a:rPr lang="en-US" sz="2000" dirty="0"/>
              <a:t>The complexity of code of Rocket-chip is high, because it contains 372 files in 73 directories, after the submodules the numbers increase to 151,613  files in 8,625  directories and after running the build script to generate an SoC the numbers grow to 185,049 files in 10,780 directories</a:t>
            </a:r>
            <a:r>
              <a:rPr lang="en-US" sz="2000" baseline="30000" dirty="0"/>
              <a:t>1</a:t>
            </a:r>
            <a:r>
              <a:rPr lang="en-US" sz="2000" dirty="0"/>
              <a:t>. </a:t>
            </a:r>
          </a:p>
          <a:p>
            <a:pPr algn="just"/>
            <a:endParaRPr lang="en-US" sz="2000" dirty="0"/>
          </a:p>
          <a:p>
            <a:pPr algn="just"/>
            <a:r>
              <a:rPr lang="en-US" sz="2000" dirty="0"/>
              <a:t>Another issue faced was that Rocket-chip contains several meaningless variable names and non-elaborated comments which further leads to uncertainty in methods, increases the complexity to decode it and makes it tough to understand the hardware inputs/outputs.</a:t>
            </a:r>
          </a:p>
          <a:p>
            <a:pPr algn="just"/>
            <a:endParaRPr lang="en-US" sz="2000" dirty="0"/>
          </a:p>
          <a:p>
            <a:pPr algn="just"/>
            <a:r>
              <a:rPr lang="en-US" sz="2000" dirty="0"/>
              <a:t>Lack of understandability and comprehension concludes to difficulty in modifying Rocket-core or its component as for customized requirements. </a:t>
            </a:r>
          </a:p>
        </p:txBody>
      </p:sp>
      <p:pic>
        <p:nvPicPr>
          <p:cNvPr id="5" name="Picture 4" descr="Logo&#10;&#10;Description automatically generated">
            <a:extLst>
              <a:ext uri="{FF2B5EF4-FFF2-40B4-BE49-F238E27FC236}">
                <a16:creationId xmlns:a16="http://schemas.microsoft.com/office/drawing/2014/main" id="{3EE41C75-2922-4B3F-A07B-A74ECBFCC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
        <p:nvSpPr>
          <p:cNvPr id="6" name="TextBox 5">
            <a:extLst>
              <a:ext uri="{FF2B5EF4-FFF2-40B4-BE49-F238E27FC236}">
                <a16:creationId xmlns:a16="http://schemas.microsoft.com/office/drawing/2014/main" id="{B6A72C0E-911A-425A-9D8C-07031C9AAFED}"/>
              </a:ext>
            </a:extLst>
          </p:cNvPr>
          <p:cNvSpPr txBox="1"/>
          <p:nvPr/>
        </p:nvSpPr>
        <p:spPr>
          <a:xfrm>
            <a:off x="0" y="5540220"/>
            <a:ext cx="6944140" cy="646331"/>
          </a:xfrm>
          <a:prstGeom prst="rect">
            <a:avLst/>
          </a:prstGeom>
          <a:noFill/>
        </p:spPr>
        <p:txBody>
          <a:bodyPr wrap="square" rtlCol="0">
            <a:spAutoFit/>
          </a:bodyPr>
          <a:lstStyle/>
          <a:p>
            <a:pPr algn="just"/>
            <a:r>
              <a:rPr lang="en-US" baseline="30000" dirty="0"/>
              <a:t>1</a:t>
            </a:r>
            <a:r>
              <a:rPr lang="en-US" b="0" i="0" dirty="0">
                <a:solidFill>
                  <a:srgbClr val="222222"/>
                </a:solidFill>
                <a:effectLst/>
                <a:latin typeface="Arial" panose="020B0604020202020204" pitchFamily="34" charset="0"/>
              </a:rPr>
              <a:t> </a:t>
            </a:r>
            <a:r>
              <a:rPr lang="en-US" sz="1400" b="0" i="0" dirty="0" err="1">
                <a:solidFill>
                  <a:srgbClr val="222222"/>
                </a:solidFill>
                <a:effectLst/>
                <a:latin typeface="Arial" panose="020B0604020202020204" pitchFamily="34" charset="0"/>
              </a:rPr>
              <a:t>Durrum</a:t>
            </a:r>
            <a:r>
              <a:rPr lang="en-US" sz="1400" b="0" i="0" dirty="0">
                <a:solidFill>
                  <a:srgbClr val="222222"/>
                </a:solidFill>
                <a:effectLst/>
                <a:latin typeface="Arial" panose="020B0604020202020204" pitchFamily="34" charset="0"/>
              </a:rPr>
              <a:t>, J., Bryant, A. and Porter, J., 2019. </a:t>
            </a:r>
            <a:r>
              <a:rPr lang="en-US" sz="1400" b="0" i="1" dirty="0">
                <a:solidFill>
                  <a:srgbClr val="222222"/>
                </a:solidFill>
                <a:effectLst/>
                <a:latin typeface="Arial" panose="020B0604020202020204" pitchFamily="34" charset="0"/>
              </a:rPr>
              <a:t>Reverse Engineering RISC-V Generator-Based Designs for Trust and Assurance</a:t>
            </a:r>
            <a:r>
              <a:rPr lang="en-US" sz="1400" b="0" i="0" dirty="0">
                <a:solidFill>
                  <a:srgbClr val="222222"/>
                </a:solidFill>
                <a:effectLst/>
                <a:latin typeface="Arial" panose="020B0604020202020204" pitchFamily="34" charset="0"/>
              </a:rPr>
              <a:t>. AFRL/RYDT WPAFB United States</a:t>
            </a:r>
            <a:r>
              <a:rPr lang="en-US" b="0" i="0" dirty="0">
                <a:solidFill>
                  <a:srgbClr val="222222"/>
                </a:solidFill>
                <a:effectLst/>
                <a:latin typeface="Arial" panose="020B0604020202020204" pitchFamily="34" charset="0"/>
              </a:rPr>
              <a:t>.</a:t>
            </a:r>
            <a:endParaRPr lang="en-US" baseline="30000" dirty="0"/>
          </a:p>
        </p:txBody>
      </p:sp>
    </p:spTree>
    <p:extLst>
      <p:ext uri="{BB962C8B-B14F-4D97-AF65-F5344CB8AC3E}">
        <p14:creationId xmlns:p14="http://schemas.microsoft.com/office/powerpoint/2010/main" val="1281276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82F2C4CA-64A2-4B6A-B939-7ADAF3D97E25}"/>
              </a:ext>
            </a:extLst>
          </p:cNvPr>
          <p:cNvPicPr>
            <a:picLocks noGrp="1" noChangeAspect="1"/>
          </p:cNvPicPr>
          <p:nvPr>
            <p:ph idx="1"/>
          </p:nvPr>
        </p:nvPicPr>
        <p:blipFill rotWithShape="1">
          <a:blip r:embed="rId2"/>
          <a:srcRect r="11410" b="13677"/>
          <a:stretch/>
        </p:blipFill>
        <p:spPr>
          <a:xfrm>
            <a:off x="1970117" y="651205"/>
            <a:ext cx="6517178" cy="5275768"/>
          </a:xfrm>
        </p:spPr>
      </p:pic>
      <p:sp>
        <p:nvSpPr>
          <p:cNvPr id="2" name="Title 1">
            <a:extLst>
              <a:ext uri="{FF2B5EF4-FFF2-40B4-BE49-F238E27FC236}">
                <a16:creationId xmlns:a16="http://schemas.microsoft.com/office/drawing/2014/main" id="{300E4E41-71F8-4F27-8852-10220A8A368C}"/>
              </a:ext>
            </a:extLst>
          </p:cNvPr>
          <p:cNvSpPr>
            <a:spLocks noGrp="1"/>
          </p:cNvSpPr>
          <p:nvPr>
            <p:ph type="title"/>
          </p:nvPr>
        </p:nvSpPr>
        <p:spPr>
          <a:xfrm>
            <a:off x="743309" y="501577"/>
            <a:ext cx="10515600" cy="584901"/>
          </a:xfrm>
        </p:spPr>
        <p:txBody>
          <a:bodyPr/>
          <a:lstStyle/>
          <a:p>
            <a:r>
              <a:rPr lang="en-US" dirty="0"/>
              <a:t>Rocket Core Hierarchy</a:t>
            </a:r>
          </a:p>
        </p:txBody>
      </p:sp>
      <p:pic>
        <p:nvPicPr>
          <p:cNvPr id="7" name="Picture 6" descr="Logo&#10;&#10;Description automatically generated">
            <a:extLst>
              <a:ext uri="{FF2B5EF4-FFF2-40B4-BE49-F238E27FC236}">
                <a16:creationId xmlns:a16="http://schemas.microsoft.com/office/drawing/2014/main" id="{713F8F9A-434D-49ED-BC60-6EEE91BA9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625001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5EDAB8CC387CF4B898EC3F3F116068F" ma:contentTypeVersion="13" ma:contentTypeDescription="Create a new document." ma:contentTypeScope="" ma:versionID="8ed6cf8cb0cf21dca266b5929de29e24">
  <xsd:schema xmlns:xsd="http://www.w3.org/2001/XMLSchema" xmlns:xs="http://www.w3.org/2001/XMLSchema" xmlns:p="http://schemas.microsoft.com/office/2006/metadata/properties" xmlns:ns3="cbc3463f-8a55-4f08-ad8a-c4f962dd6bbb" xmlns:ns4="3bbcd425-f057-4dcd-af67-0b636fad2046" targetNamespace="http://schemas.microsoft.com/office/2006/metadata/properties" ma:root="true" ma:fieldsID="8656b4f60c6d5b712984d3b4f13a1b9e" ns3:_="" ns4:_="">
    <xsd:import namespace="cbc3463f-8a55-4f08-ad8a-c4f962dd6bbb"/>
    <xsd:import namespace="3bbcd425-f057-4dcd-af67-0b636fad204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c3463f-8a55-4f08-ad8a-c4f962dd6bb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bcd425-f057-4dcd-af67-0b636fad2046"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SharingHintHash" ma:index="15"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0AA6745-7474-4DE3-8FD5-7D4556E5FD23}">
  <ds:schemaRefs>
    <ds:schemaRef ds:uri="http://schemas.microsoft.com/sharepoint/v3/contenttype/forms"/>
  </ds:schemaRefs>
</ds:datastoreItem>
</file>

<file path=customXml/itemProps2.xml><?xml version="1.0" encoding="utf-8"?>
<ds:datastoreItem xmlns:ds="http://schemas.openxmlformats.org/officeDocument/2006/customXml" ds:itemID="{9422BDEA-208C-4A93-8A52-59717A7775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c3463f-8a55-4f08-ad8a-c4f962dd6bbb"/>
    <ds:schemaRef ds:uri="3bbcd425-f057-4dcd-af67-0b636fad2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36798B-A631-4909-8987-310614FFE14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1713</TotalTime>
  <Words>2107</Words>
  <Application>Microsoft Office PowerPoint</Application>
  <PresentationFormat>Widescreen</PresentationFormat>
  <Paragraphs>235</Paragraphs>
  <Slides>38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Century Gothic</vt:lpstr>
      <vt:lpstr>Proxima Nova A Extra Condensed </vt:lpstr>
      <vt:lpstr>Roboto</vt:lpstr>
      <vt:lpstr>Roboto Medium</vt:lpstr>
      <vt:lpstr>Rockwell</vt:lpstr>
      <vt:lpstr>Office Theme</vt:lpstr>
      <vt:lpstr>PowerPoint Presentation</vt:lpstr>
      <vt:lpstr>PowerPoint Presentation</vt:lpstr>
      <vt:lpstr>To be covered</vt:lpstr>
      <vt:lpstr>PowerPoint Presentation</vt:lpstr>
      <vt:lpstr>Methodology</vt:lpstr>
      <vt:lpstr>ROCKET-CHIP Overview</vt:lpstr>
      <vt:lpstr>ROCKET-CHIP Micro-Architecture</vt:lpstr>
      <vt:lpstr>Code Complexity</vt:lpstr>
      <vt:lpstr>Rocket Core Hierarchy</vt:lpstr>
      <vt:lpstr>Object Oriented Code of Rocket-Chip</vt:lpstr>
      <vt:lpstr>PowerPoint Presentation</vt:lpstr>
      <vt:lpstr>PowerPoint Presentation</vt:lpstr>
      <vt:lpstr>PowerPoint Presentation</vt:lpstr>
      <vt:lpstr>PowerPoint Presentation</vt:lpstr>
      <vt:lpstr>PowerPoint Presentation</vt:lpstr>
      <vt:lpstr>PowerPoint Presentation</vt:lpstr>
      <vt:lpstr>Rocket Core MAS Documentation</vt:lpstr>
      <vt:lpstr>Aghaz(آغاز) SoC The Beginning</vt:lpstr>
      <vt:lpstr>Specifications of Aghaz(آغاز) SoC</vt:lpstr>
      <vt:lpstr>How did we do it?</vt:lpstr>
      <vt:lpstr>Adding Custom Configuration in Rocket-Chip</vt:lpstr>
      <vt:lpstr>Configuring only the Core</vt:lpstr>
      <vt:lpstr>PowerPoint Presentation</vt:lpstr>
      <vt:lpstr>Configuring only the Core</vt:lpstr>
      <vt:lpstr>Rocket Core Params (Core)</vt:lpstr>
      <vt:lpstr>Blocks of Core</vt:lpstr>
      <vt:lpstr>How did we know, which parameter is doing what?</vt:lpstr>
      <vt:lpstr>Configuring the icache and dcache</vt:lpstr>
      <vt:lpstr>Data Cache Parameters</vt:lpstr>
      <vt:lpstr>Blocks of Tile</vt:lpstr>
      <vt:lpstr>Adding AghazCore to Default Configuration</vt:lpstr>
      <vt:lpstr>Configuring 32-bit Configuration</vt:lpstr>
      <vt:lpstr>Blocks of SoC</vt:lpstr>
      <vt:lpstr>At this point our Aghaz SoC is successfully configured and ready to be built.</vt:lpstr>
      <vt:lpstr>Configuring an SoC to your Requirements is a 2 minutes process by means of this MAS Document</vt:lpstr>
      <vt:lpstr>Acknowledgements  This Document was made possible with the counselling, guidance and support of Dr.Roomi Naqvi, Dr Ali Ahmed Ansari, and Farhan Ahmed Karim. Without their encouragement and guidance, this could not be possible in any way.    This Document was created under the Lead of Uzair Khan. along with the team of collaborators/ interns under him that gave their level best under the supervision of such experienced mentors.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SHAZAIB</dc:creator>
  <cp:lastModifiedBy>SHAZAIB</cp:lastModifiedBy>
  <cp:revision>106</cp:revision>
  <dcterms:created xsi:type="dcterms:W3CDTF">2020-11-04T07:18:38Z</dcterms:created>
  <dcterms:modified xsi:type="dcterms:W3CDTF">2020-11-06T12:13:43Z</dcterms:modified>
</cp:coreProperties>
</file>